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353" r:id="rId4"/>
    <p:sldId id="279" r:id="rId5"/>
    <p:sldId id="292" r:id="rId6"/>
    <p:sldId id="356" r:id="rId7"/>
    <p:sldId id="991" r:id="rId8"/>
    <p:sldId id="989" r:id="rId9"/>
    <p:sldId id="992" r:id="rId10"/>
    <p:sldId id="282" r:id="rId11"/>
    <p:sldId id="283" r:id="rId12"/>
    <p:sldId id="350" r:id="rId13"/>
    <p:sldId id="291" r:id="rId14"/>
    <p:sldId id="284" r:id="rId15"/>
    <p:sldId id="990" r:id="rId16"/>
    <p:sldId id="352" r:id="rId17"/>
    <p:sldId id="993" r:id="rId18"/>
    <p:sldId id="293" r:id="rId19"/>
    <p:sldId id="357" r:id="rId20"/>
    <p:sldId id="348" r:id="rId21"/>
    <p:sldId id="358" r:id="rId22"/>
    <p:sldId id="277" r:id="rId23"/>
    <p:sldId id="265" r:id="rId24"/>
    <p:sldId id="272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wen yan" initials="ly" lastIdx="2" clrIdx="0">
    <p:extLst>
      <p:ext uri="{19B8F6BF-5375-455C-9EA6-DF929625EA0E}">
        <p15:presenceInfo xmlns:p15="http://schemas.microsoft.com/office/powerpoint/2012/main" userId="c9cfed83519e6f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83FA"/>
    <a:srgbClr val="308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6483" autoAdjust="0"/>
  </p:normalViewPr>
  <p:slideViewPr>
    <p:cSldViewPr snapToGrid="0" showGuides="1">
      <p:cViewPr varScale="1">
        <p:scale>
          <a:sx n="58" d="100"/>
          <a:sy n="58" d="100"/>
        </p:scale>
        <p:origin x="992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03T19:31:38.330" idx="1">
    <p:pos x="7008" y="2638"/>
    <p:text/>
    <p:extLst>
      <p:ext uri="{C676402C-5697-4E1C-873F-D02D1690AC5C}">
        <p15:threadingInfo xmlns:p15="http://schemas.microsoft.com/office/powerpoint/2012/main" timeZoneBias="-480"/>
      </p:ext>
    </p:extLst>
  </p:cm>
  <p:cm authorId="1" dt="2024-07-03T19:31:39.227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D03-219C-4D76-854A-86C665DC8478}" type="datetimeFigureOut">
              <a:rPr lang="zh-CN" altLang="en-US" smtClean="0"/>
              <a:t>2024-07-04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4A1E6-8884-4EED-B6DB-85128F51F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77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6ae16cf7-3984-49ec-ad2f-a6ab0d21e2d8.source.default.zh-Hans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159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0de1bc21-0721-4f23-8120-ddf36983780f.source.default.zh-Hans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50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b7bacfe8-8d77-4497-b0ea-2d6c7f814e7d.source.default.zh-Hans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403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YOLOv10</a:t>
            </a:r>
          </a:p>
          <a:p>
            <a:r>
              <a:rPr lang="zh-CN" altLang="en-US" dirty="0"/>
              <a:t>一对多（</a:t>
            </a:r>
            <a:r>
              <a:rPr lang="en-US" altLang="zh-CN" dirty="0"/>
              <a:t>one-to-many</a:t>
            </a:r>
            <a:r>
              <a:rPr lang="zh-CN" altLang="en-US" dirty="0"/>
              <a:t>）和一对一（</a:t>
            </a:r>
            <a:r>
              <a:rPr lang="en-US" altLang="zh-CN" dirty="0"/>
              <a:t>one-to-one</a:t>
            </a:r>
            <a:r>
              <a:rPr lang="zh-CN" altLang="en-US" dirty="0"/>
              <a:t>）分配策略</a:t>
            </a:r>
          </a:p>
          <a:p>
            <a:r>
              <a:rPr lang="zh-CN" altLang="en-US" dirty="0"/>
              <a:t>一对多分配：一个目标，多个检测框</a:t>
            </a:r>
            <a:r>
              <a:rPr lang="en-US" altLang="zh-CN" dirty="0"/>
              <a:t>--&gt;</a:t>
            </a:r>
            <a:r>
              <a:rPr lang="zh-CN" altLang="en-US" dirty="0"/>
              <a:t>用来捕捉这个目标多个特征</a:t>
            </a:r>
          </a:p>
          <a:p>
            <a:r>
              <a:rPr lang="zh-CN" altLang="en-US" dirty="0"/>
              <a:t>一对一分配：每个检测框仅分配给一个目标</a:t>
            </a:r>
            <a:r>
              <a:rPr lang="en-US" altLang="zh-CN" dirty="0"/>
              <a:t>--&gt;</a:t>
            </a:r>
            <a:r>
              <a:rPr lang="zh-CN" altLang="en-US" dirty="0"/>
              <a:t>每个目标都会被精确定位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22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d57d9205-e63f-48e0-97b3-52ba7d053e85.source.default.zh-Hans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222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d57d9205-e63f-48e0-97b3-52ba7d053e85.source.default.zh-Hans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506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b7bacfe8-8d77-4497-b0ea-2d6c7f814e7d.source.default.zh-Hans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92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b7bacfe8-8d77-4497-b0ea-2d6c7f814e7d.source.default.zh-Hans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26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ec7061cf-f267-49ec-8a4f-37ccd25d7b5d.source.default.zh-Hans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AF2A-B706-447D-B949-457F7B61B2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15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69f7bc85-123d-4407-9965-9533efbf36d1.source.default.zh-Hans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714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69f7bc85-123d-4407-9965-9533efbf36d1.source.default.zh-Hans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93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b7bacfe8-8d77-4497-b0ea-2d6c7f814e7d.source.default.zh-Hans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40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b7bacfe8-8d77-4497-b0ea-2d6c7f814e7d.source.default.zh-Hans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91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b7bacfe8-8d77-4497-b0ea-2d6c7f814e7d.source.default.zh-Hans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21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47051578-5c54-4462-b2eb-b956254b945b.source.default.zh-Hans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2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矩形: 单圆角 30"/>
            <p:cNvSpPr>
              <a:spLocks/>
            </p:cNvSpPr>
            <p:nvPr/>
          </p:nvSpPr>
          <p:spPr>
            <a:xfrm flipH="1">
              <a:off x="0" y="0"/>
              <a:ext cx="12192000" cy="6858000"/>
            </a:xfrm>
            <a:prstGeom prst="round1Rect">
              <a:avLst>
                <a:gd name="adj" fmla="val 0"/>
              </a:avLst>
            </a:prstGeom>
            <a:blipFill>
              <a:blip r:embed="rId2"/>
              <a:srcRect/>
              <a:stretch>
                <a:fillRect t="-793" b="-793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" name="任意多边形: 形状 1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12192000 w 12192000"/>
                <a:gd name="connsiteY0" fmla="*/ 5711224 h 6858000"/>
                <a:gd name="connsiteX1" fmla="*/ 12192000 w 12192000"/>
                <a:gd name="connsiteY1" fmla="*/ 6858000 h 6858000"/>
                <a:gd name="connsiteX2" fmla="*/ 11717544 w 12192000"/>
                <a:gd name="connsiteY2" fmla="*/ 6858000 h 6858000"/>
                <a:gd name="connsiteX3" fmla="*/ 12192000 w 12192000"/>
                <a:gd name="connsiteY3" fmla="*/ 630549 h 6858000"/>
                <a:gd name="connsiteX4" fmla="*/ 12192000 w 12192000"/>
                <a:gd name="connsiteY4" fmla="*/ 2555584 h 6858000"/>
                <a:gd name="connsiteX5" fmla="*/ 11395555 w 12192000"/>
                <a:gd name="connsiteY5" fmla="*/ 2555584 h 6858000"/>
                <a:gd name="connsiteX6" fmla="*/ 0 w 12192000"/>
                <a:gd name="connsiteY6" fmla="*/ 0 h 6858000"/>
                <a:gd name="connsiteX7" fmla="*/ 8510703 w 12192000"/>
                <a:gd name="connsiteY7" fmla="*/ 0 h 6858000"/>
                <a:gd name="connsiteX8" fmla="*/ 6734632 w 12192000"/>
                <a:gd name="connsiteY8" fmla="*/ 4292827 h 6858000"/>
                <a:gd name="connsiteX9" fmla="*/ 8836660 w 12192000"/>
                <a:gd name="connsiteY9" fmla="*/ 4292827 h 6858000"/>
                <a:gd name="connsiteX10" fmla="*/ 7775370 w 12192000"/>
                <a:gd name="connsiteY10" fmla="*/ 6858000 h 6858000"/>
                <a:gd name="connsiteX11" fmla="*/ 0 w 1219200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858000">
                  <a:moveTo>
                    <a:pt x="12192000" y="5711224"/>
                  </a:moveTo>
                  <a:lnTo>
                    <a:pt x="12192000" y="6858000"/>
                  </a:lnTo>
                  <a:lnTo>
                    <a:pt x="11717544" y="6858000"/>
                  </a:lnTo>
                  <a:close/>
                  <a:moveTo>
                    <a:pt x="12192000" y="630549"/>
                  </a:moveTo>
                  <a:lnTo>
                    <a:pt x="12192000" y="2555584"/>
                  </a:lnTo>
                  <a:lnTo>
                    <a:pt x="11395555" y="2555584"/>
                  </a:lnTo>
                  <a:close/>
                  <a:moveTo>
                    <a:pt x="0" y="0"/>
                  </a:moveTo>
                  <a:lnTo>
                    <a:pt x="8510703" y="0"/>
                  </a:lnTo>
                  <a:lnTo>
                    <a:pt x="6734632" y="4292827"/>
                  </a:lnTo>
                  <a:lnTo>
                    <a:pt x="8836660" y="4292827"/>
                  </a:lnTo>
                  <a:lnTo>
                    <a:pt x="777537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0" y="0"/>
              <a:ext cx="2615324" cy="2744480"/>
              <a:chOff x="0" y="0"/>
              <a:chExt cx="2615324" cy="2744480"/>
            </a:xfrm>
          </p:grpSpPr>
          <p:sp>
            <p:nvSpPr>
              <p:cNvPr id="27" name="平行四边形 26"/>
              <p:cNvSpPr/>
              <p:nvPr/>
            </p:nvSpPr>
            <p:spPr>
              <a:xfrm>
                <a:off x="0" y="0"/>
                <a:ext cx="2164385" cy="1727200"/>
              </a:xfrm>
              <a:prstGeom prst="parallelogram">
                <a:avLst>
                  <a:gd name="adj" fmla="val 4170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450939" y="1017280"/>
                <a:ext cx="2164385" cy="1727200"/>
              </a:xfrm>
              <a:prstGeom prst="parallelogram">
                <a:avLst>
                  <a:gd name="adj" fmla="val 41703"/>
                </a:avLst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089026"/>
            <a:ext cx="6350000" cy="2677918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lnSpc>
                <a:spcPct val="100000"/>
              </a:lnSpc>
              <a:defRPr sz="8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399" y="3838689"/>
            <a:ext cx="6350000" cy="1299577"/>
          </a:xfrm>
          <a:prstGeom prst="rect">
            <a:avLst/>
          </a:prstGeom>
          <a:noFill/>
          <a:ln w="25400">
            <a:noFill/>
          </a:ln>
          <a:effectLst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5797653"/>
            <a:ext cx="6350000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452135"/>
            <a:ext cx="6350000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679E3FFE-C61E-3302-B9D8-07217922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6AC8921C-282A-EDF8-AEF3-9FB889B15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2024-07-04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1ABBD77B-CFEB-AAB5-FA70-BE624C47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C108E249-6BF5-FA0B-EDED-E238B49B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43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42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ECC66FF6-8FBA-FFED-A6AD-BC58F2F5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65D304A6-EAC0-4DF3-AB24-74A670713A0A}" type="datetime1">
              <a:rPr lang="zh-CN" altLang="en-US" smtClean="0"/>
              <a:t>2024-07-04</a:t>
            </a:fld>
            <a:endParaRPr lang="zh-CN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61EF26F-CFAE-E62F-C356-E379F7C7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E8777BF-2013-B366-4178-34CE9DAB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85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44BAD8F-848B-B773-9B49-7BFBD8E7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14D17335-7B06-FF82-60F3-46C66CFD7C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2024-07-04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6D3CC80E-FEA2-C000-36E2-B1412CF1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B03D0F32-225D-6F91-E7C1-C58E6CAE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660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1302CB6-133C-099A-B825-CA2BF1F5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C94E91CD-E057-0047-E95F-281D251B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2024-07-04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22F3AF2A-7AC7-0C71-2E33-E4E2802D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A096C580-E1A5-C41C-9FC1-9F606A2D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70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C561B836-1229-0046-A293-9EA111CB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23740"/>
            <a:ext cx="1802924" cy="246221"/>
          </a:xfrm>
        </p:spPr>
        <p:txBody>
          <a:bodyPr/>
          <a:lstStyle/>
          <a:p>
            <a:fld id="{A50ECBEB-8597-4EA4-9D29-E1D7025CFAA0}" type="datetime1">
              <a:rPr lang="zh-CN" altLang="en-US" smtClean="0"/>
              <a:t>2024-07-04</a:t>
            </a:fld>
            <a:endParaRPr lang="zh-CN" alt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C41F787-8BE1-212A-71BC-D7BEE3C6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23740"/>
            <a:ext cx="3992171" cy="24622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0D68733-5FE8-BE07-E1B6-E112E756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23740"/>
            <a:ext cx="2661448" cy="246221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8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BF871FE-EEAA-0F34-3DF4-6EC81A79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346902A4-243F-6A97-6F3D-1AB79628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2024-07-04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FF41DEB9-0F57-0FDB-29B1-3A0C4DC43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B2D5F5B1-A5B5-9204-C4C5-2BA4CC3F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37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7" y="1605286"/>
            <a:ext cx="8231021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3" name="任意多边形: 形状 2"/>
            <p:cNvSpPr>
              <a:spLocks/>
            </p:cNvSpPr>
            <p:nvPr/>
          </p:nvSpPr>
          <p:spPr>
            <a:xfrm>
              <a:off x="1" y="3805826"/>
              <a:ext cx="2743201" cy="3052174"/>
            </a:xfrm>
            <a:custGeom>
              <a:avLst/>
              <a:gdLst>
                <a:gd name="connsiteX0" fmla="*/ 2740098 w 2743201"/>
                <a:gd name="connsiteY0" fmla="*/ 1845730 h 3052174"/>
                <a:gd name="connsiteX1" fmla="*/ 2743201 w 2743201"/>
                <a:gd name="connsiteY1" fmla="*/ 1907174 h 3052174"/>
                <a:gd name="connsiteX2" fmla="*/ 2467093 w 2743201"/>
                <a:gd name="connsiteY2" fmla="*/ 2896113 h 3052174"/>
                <a:gd name="connsiteX3" fmla="*/ 2357540 w 2743201"/>
                <a:gd name="connsiteY3" fmla="*/ 3052174 h 3052174"/>
                <a:gd name="connsiteX4" fmla="*/ 2043557 w 2743201"/>
                <a:gd name="connsiteY4" fmla="*/ 3052174 h 3052174"/>
                <a:gd name="connsiteX5" fmla="*/ 2608082 w 2743201"/>
                <a:gd name="connsiteY5" fmla="*/ 1205131 h 3052174"/>
                <a:gd name="connsiteX6" fmla="*/ 2657458 w 2743201"/>
                <a:gd name="connsiteY6" fmla="*/ 1340039 h 3052174"/>
                <a:gd name="connsiteX7" fmla="*/ 2701626 w 2743201"/>
                <a:gd name="connsiteY7" fmla="*/ 1511811 h 3052174"/>
                <a:gd name="connsiteX8" fmla="*/ 1812296 w 2743201"/>
                <a:gd name="connsiteY8" fmla="*/ 3052174 h 3052174"/>
                <a:gd name="connsiteX9" fmla="*/ 1541689 w 2743201"/>
                <a:gd name="connsiteY9" fmla="*/ 3052174 h 3052174"/>
                <a:gd name="connsiteX10" fmla="*/ 2360514 w 2743201"/>
                <a:gd name="connsiteY10" fmla="*/ 764669 h 3052174"/>
                <a:gd name="connsiteX11" fmla="*/ 2417485 w 2743201"/>
                <a:gd name="connsiteY11" fmla="*/ 840855 h 3052174"/>
                <a:gd name="connsiteX12" fmla="*/ 2504470 w 2743201"/>
                <a:gd name="connsiteY12" fmla="*/ 984036 h 3052174"/>
                <a:gd name="connsiteX13" fmla="*/ 1310428 w 2743201"/>
                <a:gd name="connsiteY13" fmla="*/ 3052174 h 3052174"/>
                <a:gd name="connsiteX14" fmla="*/ 1039821 w 2743201"/>
                <a:gd name="connsiteY14" fmla="*/ 3052174 h 3052174"/>
                <a:gd name="connsiteX15" fmla="*/ 2048831 w 2743201"/>
                <a:gd name="connsiteY15" fmla="*/ 435256 h 3052174"/>
                <a:gd name="connsiteX16" fmla="*/ 2049166 w 2743201"/>
                <a:gd name="connsiteY16" fmla="*/ 435506 h 3052174"/>
                <a:gd name="connsiteX17" fmla="*/ 2184602 w 2743201"/>
                <a:gd name="connsiteY17" fmla="*/ 558599 h 3052174"/>
                <a:gd name="connsiteX18" fmla="*/ 2223511 w 2743201"/>
                <a:gd name="connsiteY18" fmla="*/ 601409 h 3052174"/>
                <a:gd name="connsiteX19" fmla="*/ 808559 w 2743201"/>
                <a:gd name="connsiteY19" fmla="*/ 3052174 h 3052174"/>
                <a:gd name="connsiteX20" fmla="*/ 537952 w 2743201"/>
                <a:gd name="connsiteY20" fmla="*/ 3052174 h 3052174"/>
                <a:gd name="connsiteX21" fmla="*/ 1682712 w 2743201"/>
                <a:gd name="connsiteY21" fmla="*/ 200133 h 3052174"/>
                <a:gd name="connsiteX22" fmla="*/ 1745098 w 2743201"/>
                <a:gd name="connsiteY22" fmla="*/ 230185 h 3052174"/>
                <a:gd name="connsiteX23" fmla="*/ 1886405 w 2743201"/>
                <a:gd name="connsiteY23" fmla="*/ 316032 h 3052174"/>
                <a:gd name="connsiteX24" fmla="*/ 306691 w 2743201"/>
                <a:gd name="connsiteY24" fmla="*/ 3052174 h 3052174"/>
                <a:gd name="connsiteX25" fmla="*/ 36083 w 2743201"/>
                <a:gd name="connsiteY25" fmla="*/ 3052174 h 3052174"/>
                <a:gd name="connsiteX26" fmla="*/ 1267086 w 2743201"/>
                <a:gd name="connsiteY26" fmla="*/ 50754 h 3052174"/>
                <a:gd name="connsiteX27" fmla="*/ 1403161 w 2743201"/>
                <a:gd name="connsiteY27" fmla="*/ 85743 h 3052174"/>
                <a:gd name="connsiteX28" fmla="*/ 1497547 w 2743201"/>
                <a:gd name="connsiteY28" fmla="*/ 120289 h 3052174"/>
                <a:gd name="connsiteX29" fmla="*/ 0 w 2743201"/>
                <a:gd name="connsiteY29" fmla="*/ 2714114 h 3052174"/>
                <a:gd name="connsiteX30" fmla="*/ 0 w 2743201"/>
                <a:gd name="connsiteY30" fmla="*/ 2245410 h 3052174"/>
                <a:gd name="connsiteX31" fmla="*/ 549510 w 2743201"/>
                <a:gd name="connsiteY31" fmla="*/ 23814 h 3052174"/>
                <a:gd name="connsiteX32" fmla="*/ 0 w 2743201"/>
                <a:gd name="connsiteY32" fmla="*/ 975592 h 3052174"/>
                <a:gd name="connsiteX33" fmla="*/ 0 w 2743201"/>
                <a:gd name="connsiteY33" fmla="*/ 506890 h 3052174"/>
                <a:gd name="connsiteX34" fmla="*/ 236253 w 2743201"/>
                <a:gd name="connsiteY34" fmla="*/ 97688 h 3052174"/>
                <a:gd name="connsiteX35" fmla="*/ 268890 w 2743201"/>
                <a:gd name="connsiteY35" fmla="*/ 85743 h 3052174"/>
                <a:gd name="connsiteX36" fmla="*/ 451663 w 2743201"/>
                <a:gd name="connsiteY36" fmla="*/ 38747 h 3052174"/>
                <a:gd name="connsiteX37" fmla="*/ 836025 w 2743201"/>
                <a:gd name="connsiteY37" fmla="*/ 0 h 3052174"/>
                <a:gd name="connsiteX38" fmla="*/ 1031023 w 2743201"/>
                <a:gd name="connsiteY38" fmla="*/ 9847 h 3052174"/>
                <a:gd name="connsiteX39" fmla="*/ 1057141 w 2743201"/>
                <a:gd name="connsiteY39" fmla="*/ 13833 h 3052174"/>
                <a:gd name="connsiteX40" fmla="*/ 0 w 2743201"/>
                <a:gd name="connsiteY40" fmla="*/ 1844854 h 3052174"/>
                <a:gd name="connsiteX41" fmla="*/ 0 w 2743201"/>
                <a:gd name="connsiteY41" fmla="*/ 1376149 h 3052174"/>
                <a:gd name="connsiteX42" fmla="*/ 793274 w 2743201"/>
                <a:gd name="connsiteY42" fmla="*/ 2159 h 30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43201" h="3052174">
                  <a:moveTo>
                    <a:pt x="2740098" y="1845730"/>
                  </a:moveTo>
                  <a:lnTo>
                    <a:pt x="2743201" y="1907174"/>
                  </a:lnTo>
                  <a:cubicBezTo>
                    <a:pt x="2743201" y="2269247"/>
                    <a:pt x="2642304" y="2607754"/>
                    <a:pt x="2467093" y="2896113"/>
                  </a:cubicBezTo>
                  <a:lnTo>
                    <a:pt x="2357540" y="3052174"/>
                  </a:lnTo>
                  <a:lnTo>
                    <a:pt x="2043557" y="3052174"/>
                  </a:lnTo>
                  <a:close/>
                  <a:moveTo>
                    <a:pt x="2608082" y="1205131"/>
                  </a:moveTo>
                  <a:lnTo>
                    <a:pt x="2657458" y="1340039"/>
                  </a:lnTo>
                  <a:lnTo>
                    <a:pt x="2701626" y="1511811"/>
                  </a:lnTo>
                  <a:lnTo>
                    <a:pt x="1812296" y="3052174"/>
                  </a:lnTo>
                  <a:lnTo>
                    <a:pt x="1541689" y="3052174"/>
                  </a:lnTo>
                  <a:close/>
                  <a:moveTo>
                    <a:pt x="2360514" y="764669"/>
                  </a:moveTo>
                  <a:lnTo>
                    <a:pt x="2417485" y="840855"/>
                  </a:lnTo>
                  <a:lnTo>
                    <a:pt x="2504470" y="984036"/>
                  </a:lnTo>
                  <a:lnTo>
                    <a:pt x="1310428" y="3052174"/>
                  </a:lnTo>
                  <a:lnTo>
                    <a:pt x="1039821" y="3052174"/>
                  </a:lnTo>
                  <a:close/>
                  <a:moveTo>
                    <a:pt x="2048831" y="435256"/>
                  </a:moveTo>
                  <a:lnTo>
                    <a:pt x="2049166" y="435506"/>
                  </a:lnTo>
                  <a:cubicBezTo>
                    <a:pt x="2096263" y="474373"/>
                    <a:pt x="2141461" y="515458"/>
                    <a:pt x="2184602" y="558599"/>
                  </a:cubicBezTo>
                  <a:lnTo>
                    <a:pt x="2223511" y="601409"/>
                  </a:lnTo>
                  <a:lnTo>
                    <a:pt x="808559" y="3052174"/>
                  </a:lnTo>
                  <a:lnTo>
                    <a:pt x="537952" y="3052174"/>
                  </a:lnTo>
                  <a:close/>
                  <a:moveTo>
                    <a:pt x="1682712" y="200133"/>
                  </a:moveTo>
                  <a:lnTo>
                    <a:pt x="1745098" y="230185"/>
                  </a:lnTo>
                  <a:lnTo>
                    <a:pt x="1886405" y="316032"/>
                  </a:lnTo>
                  <a:lnTo>
                    <a:pt x="306691" y="3052174"/>
                  </a:lnTo>
                  <a:lnTo>
                    <a:pt x="36083" y="3052174"/>
                  </a:lnTo>
                  <a:close/>
                  <a:moveTo>
                    <a:pt x="1267086" y="50754"/>
                  </a:moveTo>
                  <a:lnTo>
                    <a:pt x="1403161" y="85743"/>
                  </a:lnTo>
                  <a:lnTo>
                    <a:pt x="1497547" y="120289"/>
                  </a:lnTo>
                  <a:lnTo>
                    <a:pt x="0" y="2714114"/>
                  </a:lnTo>
                  <a:lnTo>
                    <a:pt x="0" y="2245410"/>
                  </a:lnTo>
                  <a:close/>
                  <a:moveTo>
                    <a:pt x="549510" y="23814"/>
                  </a:moveTo>
                  <a:lnTo>
                    <a:pt x="0" y="975592"/>
                  </a:lnTo>
                  <a:lnTo>
                    <a:pt x="0" y="506890"/>
                  </a:lnTo>
                  <a:lnTo>
                    <a:pt x="236253" y="97688"/>
                  </a:lnTo>
                  <a:lnTo>
                    <a:pt x="268890" y="85743"/>
                  </a:lnTo>
                  <a:cubicBezTo>
                    <a:pt x="328609" y="67168"/>
                    <a:pt x="389587" y="51450"/>
                    <a:pt x="451663" y="38747"/>
                  </a:cubicBezTo>
                  <a:close/>
                  <a:moveTo>
                    <a:pt x="836025" y="0"/>
                  </a:moveTo>
                  <a:cubicBezTo>
                    <a:pt x="901857" y="0"/>
                    <a:pt x="966909" y="3336"/>
                    <a:pt x="1031023" y="9847"/>
                  </a:cubicBezTo>
                  <a:lnTo>
                    <a:pt x="1057141" y="13833"/>
                  </a:lnTo>
                  <a:lnTo>
                    <a:pt x="0" y="1844854"/>
                  </a:lnTo>
                  <a:lnTo>
                    <a:pt x="0" y="1376149"/>
                  </a:lnTo>
                  <a:lnTo>
                    <a:pt x="793274" y="215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7" name="任意多边形: 形状 6"/>
            <p:cNvSpPr>
              <a:spLocks/>
            </p:cNvSpPr>
            <p:nvPr/>
          </p:nvSpPr>
          <p:spPr>
            <a:xfrm>
              <a:off x="9955902" y="1"/>
              <a:ext cx="2236099" cy="2362861"/>
            </a:xfrm>
            <a:custGeom>
              <a:avLst/>
              <a:gdLst>
                <a:gd name="connsiteX0" fmla="*/ 106528 w 2236099"/>
                <a:gd name="connsiteY0" fmla="*/ 0 h 2362861"/>
                <a:gd name="connsiteX1" fmla="*/ 446715 w 2236099"/>
                <a:gd name="connsiteY1" fmla="*/ 0 h 2362861"/>
                <a:gd name="connsiteX2" fmla="*/ 429713 w 2236099"/>
                <a:gd name="connsiteY2" fmla="*/ 35294 h 2362861"/>
                <a:gd name="connsiteX3" fmla="*/ 315921 w 2236099"/>
                <a:gd name="connsiteY3" fmla="*/ 598926 h 2362861"/>
                <a:gd name="connsiteX4" fmla="*/ 1763935 w 2236099"/>
                <a:gd name="connsiteY4" fmla="*/ 2046940 h 2362861"/>
                <a:gd name="connsiteX5" fmla="*/ 2194530 w 2236099"/>
                <a:gd name="connsiteY5" fmla="*/ 1981840 h 2362861"/>
                <a:gd name="connsiteX6" fmla="*/ 2236099 w 2236099"/>
                <a:gd name="connsiteY6" fmla="*/ 1966626 h 2362861"/>
                <a:gd name="connsiteX7" fmla="*/ 2236099 w 2236099"/>
                <a:gd name="connsiteY7" fmla="*/ 2297025 h 2362861"/>
                <a:gd name="connsiteX8" fmla="*/ 2119429 w 2236099"/>
                <a:gd name="connsiteY8" fmla="*/ 2327024 h 2362861"/>
                <a:gd name="connsiteX9" fmla="*/ 1763935 w 2236099"/>
                <a:gd name="connsiteY9" fmla="*/ 2362861 h 2362861"/>
                <a:gd name="connsiteX10" fmla="*/ 0 w 2236099"/>
                <a:gd name="connsiteY10" fmla="*/ 598926 h 2362861"/>
                <a:gd name="connsiteX11" fmla="*/ 79303 w 2236099"/>
                <a:gd name="connsiteY11" fmla="*/ 74386 h 236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36099" h="2362861">
                  <a:moveTo>
                    <a:pt x="106528" y="0"/>
                  </a:moveTo>
                  <a:lnTo>
                    <a:pt x="446715" y="0"/>
                  </a:lnTo>
                  <a:lnTo>
                    <a:pt x="429713" y="35294"/>
                  </a:lnTo>
                  <a:cubicBezTo>
                    <a:pt x="356440" y="208532"/>
                    <a:pt x="315921" y="398997"/>
                    <a:pt x="315921" y="598926"/>
                  </a:cubicBezTo>
                  <a:cubicBezTo>
                    <a:pt x="315921" y="1398642"/>
                    <a:pt x="964219" y="2046940"/>
                    <a:pt x="1763935" y="2046940"/>
                  </a:cubicBezTo>
                  <a:cubicBezTo>
                    <a:pt x="1913882" y="2046940"/>
                    <a:pt x="2058505" y="2024148"/>
                    <a:pt x="2194530" y="1981840"/>
                  </a:cubicBezTo>
                  <a:lnTo>
                    <a:pt x="2236099" y="1966626"/>
                  </a:lnTo>
                  <a:lnTo>
                    <a:pt x="2236099" y="2297025"/>
                  </a:lnTo>
                  <a:lnTo>
                    <a:pt x="2119429" y="2327024"/>
                  </a:lnTo>
                  <a:cubicBezTo>
                    <a:pt x="2004601" y="2350522"/>
                    <a:pt x="1885709" y="2362861"/>
                    <a:pt x="1763935" y="2362861"/>
                  </a:cubicBezTo>
                  <a:cubicBezTo>
                    <a:pt x="789741" y="2362861"/>
                    <a:pt x="0" y="1573120"/>
                    <a:pt x="0" y="598926"/>
                  </a:cubicBezTo>
                  <a:cubicBezTo>
                    <a:pt x="0" y="416265"/>
                    <a:pt x="27764" y="240088"/>
                    <a:pt x="79303" y="7438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>
            <a:xfrm>
              <a:off x="10551937" y="0"/>
              <a:ext cx="1640063" cy="1766826"/>
            </a:xfrm>
            <a:custGeom>
              <a:avLst/>
              <a:gdLst>
                <a:gd name="connsiteX0" fmla="*/ 1640063 w 1640063"/>
                <a:gd name="connsiteY0" fmla="*/ 1230748 h 1766826"/>
                <a:gd name="connsiteX1" fmla="*/ 1640063 w 1640063"/>
                <a:gd name="connsiteY1" fmla="*/ 1517770 h 1766826"/>
                <a:gd name="connsiteX2" fmla="*/ 1529636 w 1640063"/>
                <a:gd name="connsiteY2" fmla="*/ 1709035 h 1766826"/>
                <a:gd name="connsiteX3" fmla="*/ 1515197 w 1640063"/>
                <a:gd name="connsiteY3" fmla="*/ 1714320 h 1766826"/>
                <a:gd name="connsiteX4" fmla="*/ 1403272 w 1640063"/>
                <a:gd name="connsiteY4" fmla="*/ 1743099 h 1766826"/>
                <a:gd name="connsiteX5" fmla="*/ 1338555 w 1640063"/>
                <a:gd name="connsiteY5" fmla="*/ 1752976 h 1766826"/>
                <a:gd name="connsiteX6" fmla="*/ 1640063 w 1640063"/>
                <a:gd name="connsiteY6" fmla="*/ 698439 h 1766826"/>
                <a:gd name="connsiteX7" fmla="*/ 1640063 w 1640063"/>
                <a:gd name="connsiteY7" fmla="*/ 985460 h 1766826"/>
                <a:gd name="connsiteX8" fmla="*/ 1189573 w 1640063"/>
                <a:gd name="connsiteY8" fmla="*/ 1765732 h 1766826"/>
                <a:gd name="connsiteX9" fmla="*/ 1167899 w 1640063"/>
                <a:gd name="connsiteY9" fmla="*/ 1766826 h 1766826"/>
                <a:gd name="connsiteX10" fmla="*/ 1048489 w 1640063"/>
                <a:gd name="connsiteY10" fmla="*/ 1760797 h 1766826"/>
                <a:gd name="connsiteX11" fmla="*/ 1028474 w 1640063"/>
                <a:gd name="connsiteY11" fmla="*/ 1757742 h 1766826"/>
                <a:gd name="connsiteX12" fmla="*/ 1640063 w 1640063"/>
                <a:gd name="connsiteY12" fmla="*/ 166127 h 1766826"/>
                <a:gd name="connsiteX13" fmla="*/ 1640063 w 1640063"/>
                <a:gd name="connsiteY13" fmla="*/ 453148 h 1766826"/>
                <a:gd name="connsiteX14" fmla="*/ 900121 w 1640063"/>
                <a:gd name="connsiteY14" fmla="*/ 1734766 h 1766826"/>
                <a:gd name="connsiteX15" fmla="*/ 820602 w 1640063"/>
                <a:gd name="connsiteY15" fmla="*/ 1714320 h 1766826"/>
                <a:gd name="connsiteX16" fmla="*/ 759191 w 1640063"/>
                <a:gd name="connsiteY16" fmla="*/ 1691843 h 1766826"/>
                <a:gd name="connsiteX17" fmla="*/ 1428647 w 1640063"/>
                <a:gd name="connsiteY17" fmla="*/ 0 h 1766826"/>
                <a:gd name="connsiteX18" fmla="*/ 1594358 w 1640063"/>
                <a:gd name="connsiteY18" fmla="*/ 0 h 1766826"/>
                <a:gd name="connsiteX19" fmla="*/ 645991 w 1640063"/>
                <a:gd name="connsiteY19" fmla="*/ 1642622 h 1766826"/>
                <a:gd name="connsiteX20" fmla="*/ 611209 w 1640063"/>
                <a:gd name="connsiteY20" fmla="*/ 1625867 h 1766826"/>
                <a:gd name="connsiteX21" fmla="*/ 521439 w 1640063"/>
                <a:gd name="connsiteY21" fmla="*/ 1571330 h 1766826"/>
                <a:gd name="connsiteX22" fmla="*/ 1121317 w 1640063"/>
                <a:gd name="connsiteY22" fmla="*/ 0 h 1766826"/>
                <a:gd name="connsiteX23" fmla="*/ 1287029 w 1640063"/>
                <a:gd name="connsiteY23" fmla="*/ 0 h 1766826"/>
                <a:gd name="connsiteX24" fmla="*/ 422330 w 1640063"/>
                <a:gd name="connsiteY24" fmla="*/ 1497702 h 1766826"/>
                <a:gd name="connsiteX25" fmla="*/ 342070 w 1640063"/>
                <a:gd name="connsiteY25" fmla="*/ 1424756 h 1766826"/>
                <a:gd name="connsiteX26" fmla="*/ 315569 w 1640063"/>
                <a:gd name="connsiteY26" fmla="*/ 1395597 h 1766826"/>
                <a:gd name="connsiteX27" fmla="*/ 813986 w 1640063"/>
                <a:gd name="connsiteY27" fmla="*/ 0 h 1766826"/>
                <a:gd name="connsiteX28" fmla="*/ 979699 w 1640063"/>
                <a:gd name="connsiteY28" fmla="*/ 0 h 1766826"/>
                <a:gd name="connsiteX29" fmla="*/ 231878 w 1640063"/>
                <a:gd name="connsiteY29" fmla="*/ 1295264 h 1766826"/>
                <a:gd name="connsiteX30" fmla="*/ 199459 w 1640063"/>
                <a:gd name="connsiteY30" fmla="*/ 1251910 h 1766826"/>
                <a:gd name="connsiteX31" fmla="*/ 143949 w 1640063"/>
                <a:gd name="connsiteY31" fmla="*/ 1160539 h 1766826"/>
                <a:gd name="connsiteX32" fmla="*/ 506658 w 1640063"/>
                <a:gd name="connsiteY32" fmla="*/ 0 h 1766826"/>
                <a:gd name="connsiteX33" fmla="*/ 672368 w 1640063"/>
                <a:gd name="connsiteY33" fmla="*/ 0 h 1766826"/>
                <a:gd name="connsiteX34" fmla="*/ 81047 w 1640063"/>
                <a:gd name="connsiteY34" fmla="*/ 1024201 h 1766826"/>
                <a:gd name="connsiteX35" fmla="*/ 52507 w 1640063"/>
                <a:gd name="connsiteY35" fmla="*/ 946224 h 1766826"/>
                <a:gd name="connsiteX36" fmla="*/ 24112 w 1640063"/>
                <a:gd name="connsiteY36" fmla="*/ 835793 h 1766826"/>
                <a:gd name="connsiteX37" fmla="*/ 165614 w 1640063"/>
                <a:gd name="connsiteY37" fmla="*/ 0 h 1766826"/>
                <a:gd name="connsiteX38" fmla="*/ 365040 w 1640063"/>
                <a:gd name="connsiteY38" fmla="*/ 0 h 1766826"/>
                <a:gd name="connsiteX39" fmla="*/ 1549 w 1640063"/>
                <a:gd name="connsiteY39" fmla="*/ 629585 h 1766826"/>
                <a:gd name="connsiteX40" fmla="*/ 0 w 1640063"/>
                <a:gd name="connsiteY40" fmla="*/ 598927 h 1766826"/>
                <a:gd name="connsiteX41" fmla="*/ 97397 w 1640063"/>
                <a:gd name="connsiteY41" fmla="*/ 131269 h 176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40063" h="1766826">
                  <a:moveTo>
                    <a:pt x="1640063" y="1230748"/>
                  </a:moveTo>
                  <a:lnTo>
                    <a:pt x="1640063" y="1517770"/>
                  </a:lnTo>
                  <a:lnTo>
                    <a:pt x="1529636" y="1709035"/>
                  </a:lnTo>
                  <a:lnTo>
                    <a:pt x="1515197" y="1714320"/>
                  </a:lnTo>
                  <a:cubicBezTo>
                    <a:pt x="1478627" y="1725695"/>
                    <a:pt x="1441285" y="1735320"/>
                    <a:pt x="1403272" y="1743099"/>
                  </a:cubicBezTo>
                  <a:lnTo>
                    <a:pt x="1338555" y="1752976"/>
                  </a:lnTo>
                  <a:close/>
                  <a:moveTo>
                    <a:pt x="1640063" y="698439"/>
                  </a:moveTo>
                  <a:lnTo>
                    <a:pt x="1640063" y="985460"/>
                  </a:lnTo>
                  <a:lnTo>
                    <a:pt x="1189573" y="1765732"/>
                  </a:lnTo>
                  <a:lnTo>
                    <a:pt x="1167899" y="1766826"/>
                  </a:lnTo>
                  <a:cubicBezTo>
                    <a:pt x="1127587" y="1766826"/>
                    <a:pt x="1087750" y="1764784"/>
                    <a:pt x="1048489" y="1760797"/>
                  </a:cubicBezTo>
                  <a:lnTo>
                    <a:pt x="1028474" y="1757742"/>
                  </a:lnTo>
                  <a:close/>
                  <a:moveTo>
                    <a:pt x="1640063" y="166127"/>
                  </a:moveTo>
                  <a:lnTo>
                    <a:pt x="1640063" y="453148"/>
                  </a:lnTo>
                  <a:lnTo>
                    <a:pt x="900121" y="1734766"/>
                  </a:lnTo>
                  <a:lnTo>
                    <a:pt x="820602" y="1714320"/>
                  </a:lnTo>
                  <a:lnTo>
                    <a:pt x="759191" y="1691843"/>
                  </a:lnTo>
                  <a:close/>
                  <a:moveTo>
                    <a:pt x="1428647" y="0"/>
                  </a:moveTo>
                  <a:lnTo>
                    <a:pt x="1594358" y="0"/>
                  </a:lnTo>
                  <a:lnTo>
                    <a:pt x="645991" y="1642622"/>
                  </a:lnTo>
                  <a:lnTo>
                    <a:pt x="611209" y="1625867"/>
                  </a:lnTo>
                  <a:lnTo>
                    <a:pt x="521439" y="1571330"/>
                  </a:lnTo>
                  <a:close/>
                  <a:moveTo>
                    <a:pt x="1121317" y="0"/>
                  </a:moveTo>
                  <a:lnTo>
                    <a:pt x="1287029" y="0"/>
                  </a:lnTo>
                  <a:lnTo>
                    <a:pt x="422330" y="1497702"/>
                  </a:lnTo>
                  <a:lnTo>
                    <a:pt x="342070" y="1424756"/>
                  </a:lnTo>
                  <a:lnTo>
                    <a:pt x="315569" y="1395597"/>
                  </a:lnTo>
                  <a:close/>
                  <a:moveTo>
                    <a:pt x="813986" y="0"/>
                  </a:moveTo>
                  <a:lnTo>
                    <a:pt x="979699" y="0"/>
                  </a:lnTo>
                  <a:lnTo>
                    <a:pt x="231878" y="1295264"/>
                  </a:lnTo>
                  <a:lnTo>
                    <a:pt x="199459" y="1251910"/>
                  </a:lnTo>
                  <a:lnTo>
                    <a:pt x="143949" y="1160539"/>
                  </a:lnTo>
                  <a:close/>
                  <a:moveTo>
                    <a:pt x="506658" y="0"/>
                  </a:moveTo>
                  <a:lnTo>
                    <a:pt x="672368" y="0"/>
                  </a:lnTo>
                  <a:lnTo>
                    <a:pt x="81047" y="1024201"/>
                  </a:lnTo>
                  <a:lnTo>
                    <a:pt x="52507" y="946224"/>
                  </a:lnTo>
                  <a:lnTo>
                    <a:pt x="24112" y="835793"/>
                  </a:lnTo>
                  <a:close/>
                  <a:moveTo>
                    <a:pt x="165614" y="0"/>
                  </a:moveTo>
                  <a:lnTo>
                    <a:pt x="365040" y="0"/>
                  </a:lnTo>
                  <a:lnTo>
                    <a:pt x="1549" y="629585"/>
                  </a:lnTo>
                  <a:lnTo>
                    <a:pt x="0" y="598927"/>
                  </a:lnTo>
                  <a:cubicBezTo>
                    <a:pt x="0" y="432634"/>
                    <a:pt x="34755" y="274459"/>
                    <a:pt x="97397" y="13126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031179" y="922562"/>
              <a:ext cx="5487719" cy="5133524"/>
              <a:chOff x="5301274" y="1297762"/>
              <a:chExt cx="4667318" cy="4366074"/>
            </a:xfrm>
          </p:grpSpPr>
          <p:sp>
            <p:nvSpPr>
              <p:cNvPr id="11" name="椭圆 10"/>
              <p:cNvSpPr>
                <a:spLocks/>
              </p:cNvSpPr>
              <p:nvPr/>
            </p:nvSpPr>
            <p:spPr>
              <a:xfrm>
                <a:off x="5530034" y="1297762"/>
                <a:ext cx="4366074" cy="4366074"/>
              </a:xfrm>
              <a:prstGeom prst="ellipse">
                <a:avLst/>
              </a:prstGeom>
              <a:blipFill>
                <a:blip r:embed="rId2"/>
                <a:srcRect/>
                <a:stretch>
                  <a:fillRect l="-37499" r="-3749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2" name="椭圆 11"/>
              <p:cNvSpPr>
                <a:spLocks/>
              </p:cNvSpPr>
              <p:nvPr/>
            </p:nvSpPr>
            <p:spPr>
              <a:xfrm>
                <a:off x="5530034" y="1297762"/>
                <a:ext cx="4366074" cy="4366074"/>
              </a:xfrm>
              <a:prstGeom prst="ellipse">
                <a:avLst/>
              </a:prstGeom>
              <a:gradFill>
                <a:gsLst>
                  <a:gs pos="1300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89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3" name="椭圆 12"/>
              <p:cNvSpPr>
                <a:spLocks/>
              </p:cNvSpPr>
              <p:nvPr/>
            </p:nvSpPr>
            <p:spPr>
              <a:xfrm>
                <a:off x="5301274" y="3779614"/>
                <a:ext cx="707679" cy="707679"/>
              </a:xfrm>
              <a:prstGeom prst="ellipse">
                <a:avLst/>
              </a:prstGeom>
              <a:gradFill>
                <a:gsLst>
                  <a:gs pos="5000">
                    <a:schemeClr val="accent2"/>
                  </a:gs>
                  <a:gs pos="69000">
                    <a:schemeClr val="accent1">
                      <a:alpha val="80000"/>
                    </a:schemeClr>
                  </a:gs>
                </a:gsLst>
                <a:lin ang="189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4" name="椭圆 13"/>
              <p:cNvSpPr>
                <a:spLocks/>
              </p:cNvSpPr>
              <p:nvPr/>
            </p:nvSpPr>
            <p:spPr>
              <a:xfrm>
                <a:off x="9478482" y="4884569"/>
                <a:ext cx="490110" cy="490110"/>
              </a:xfrm>
              <a:prstGeom prst="ellipse">
                <a:avLst/>
              </a:prstGeom>
              <a:gradFill>
                <a:gsLst>
                  <a:gs pos="5000">
                    <a:schemeClr val="accent2"/>
                  </a:gs>
                  <a:gs pos="69000">
                    <a:schemeClr val="accent1">
                      <a:alpha val="80000"/>
                    </a:schemeClr>
                  </a:gs>
                </a:gsLst>
                <a:lin ang="189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092200"/>
            <a:ext cx="5370779" cy="1079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0" y="2183253"/>
            <a:ext cx="5370779" cy="16774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2024-07-04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矩形: 单圆角 30"/>
            <p:cNvSpPr>
              <a:spLocks/>
            </p:cNvSpPr>
            <p:nvPr/>
          </p:nvSpPr>
          <p:spPr>
            <a:xfrm flipH="1">
              <a:off x="0" y="0"/>
              <a:ext cx="12192000" cy="6858000"/>
            </a:xfrm>
            <a:prstGeom prst="round1Rect">
              <a:avLst>
                <a:gd name="adj" fmla="val 0"/>
              </a:avLst>
            </a:prstGeom>
            <a:blipFill>
              <a:blip r:embed="rId2"/>
              <a:srcRect/>
              <a:stretch>
                <a:fillRect t="-793" b="-793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" name="任意多边形: 形状 1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12192000 w 12192000"/>
                <a:gd name="connsiteY0" fmla="*/ 5711224 h 6858000"/>
                <a:gd name="connsiteX1" fmla="*/ 12192000 w 12192000"/>
                <a:gd name="connsiteY1" fmla="*/ 6858000 h 6858000"/>
                <a:gd name="connsiteX2" fmla="*/ 11717544 w 12192000"/>
                <a:gd name="connsiteY2" fmla="*/ 6858000 h 6858000"/>
                <a:gd name="connsiteX3" fmla="*/ 12192000 w 12192000"/>
                <a:gd name="connsiteY3" fmla="*/ 630549 h 6858000"/>
                <a:gd name="connsiteX4" fmla="*/ 12192000 w 12192000"/>
                <a:gd name="connsiteY4" fmla="*/ 2555584 h 6858000"/>
                <a:gd name="connsiteX5" fmla="*/ 11395555 w 12192000"/>
                <a:gd name="connsiteY5" fmla="*/ 2555584 h 6858000"/>
                <a:gd name="connsiteX6" fmla="*/ 0 w 12192000"/>
                <a:gd name="connsiteY6" fmla="*/ 0 h 6858000"/>
                <a:gd name="connsiteX7" fmla="*/ 8510703 w 12192000"/>
                <a:gd name="connsiteY7" fmla="*/ 0 h 6858000"/>
                <a:gd name="connsiteX8" fmla="*/ 6734632 w 12192000"/>
                <a:gd name="connsiteY8" fmla="*/ 4292827 h 6858000"/>
                <a:gd name="connsiteX9" fmla="*/ 8836660 w 12192000"/>
                <a:gd name="connsiteY9" fmla="*/ 4292827 h 6858000"/>
                <a:gd name="connsiteX10" fmla="*/ 7775370 w 12192000"/>
                <a:gd name="connsiteY10" fmla="*/ 6858000 h 6858000"/>
                <a:gd name="connsiteX11" fmla="*/ 0 w 12192000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858000">
                  <a:moveTo>
                    <a:pt x="12192000" y="5711224"/>
                  </a:moveTo>
                  <a:lnTo>
                    <a:pt x="12192000" y="6858000"/>
                  </a:lnTo>
                  <a:lnTo>
                    <a:pt x="11717544" y="6858000"/>
                  </a:lnTo>
                  <a:close/>
                  <a:moveTo>
                    <a:pt x="12192000" y="630549"/>
                  </a:moveTo>
                  <a:lnTo>
                    <a:pt x="12192000" y="2555584"/>
                  </a:lnTo>
                  <a:lnTo>
                    <a:pt x="11395555" y="2555584"/>
                  </a:lnTo>
                  <a:close/>
                  <a:moveTo>
                    <a:pt x="0" y="0"/>
                  </a:moveTo>
                  <a:lnTo>
                    <a:pt x="8510703" y="0"/>
                  </a:lnTo>
                  <a:lnTo>
                    <a:pt x="6734632" y="4292827"/>
                  </a:lnTo>
                  <a:lnTo>
                    <a:pt x="8836660" y="4292827"/>
                  </a:lnTo>
                  <a:lnTo>
                    <a:pt x="777537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0" y="0"/>
              <a:ext cx="2615324" cy="2744480"/>
              <a:chOff x="0" y="0"/>
              <a:chExt cx="2615324" cy="2744480"/>
            </a:xfrm>
          </p:grpSpPr>
          <p:sp>
            <p:nvSpPr>
              <p:cNvPr id="27" name="平行四边形 26"/>
              <p:cNvSpPr/>
              <p:nvPr/>
            </p:nvSpPr>
            <p:spPr>
              <a:xfrm>
                <a:off x="0" y="0"/>
                <a:ext cx="2164385" cy="1727200"/>
              </a:xfrm>
              <a:prstGeom prst="parallelogram">
                <a:avLst>
                  <a:gd name="adj" fmla="val 4170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450939" y="1017280"/>
                <a:ext cx="2164385" cy="1727200"/>
              </a:xfrm>
              <a:prstGeom prst="parallelogram">
                <a:avLst>
                  <a:gd name="adj" fmla="val 41703"/>
                </a:avLst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089026"/>
            <a:ext cx="6350000" cy="2677918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5797653"/>
            <a:ext cx="6350000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452135"/>
            <a:ext cx="6350000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4619F-25D0-4307-81CD-C24C74EF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304A6-EAC0-4DF3-AB24-74A670713A0A}" type="datetime1">
              <a:rPr lang="zh-CN" altLang="en-US" smtClean="0"/>
              <a:t>2024-07-04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B25F-898B-4C1A-94A9-699B8B5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2F0A-76EB-4E77-8AF6-5F91F228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90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D9E0AB7C-5DA6-9359-60F9-C65266640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65D304A6-EAC0-4DF3-AB24-74A670713A0A}" type="datetime1">
              <a:rPr lang="zh-CN" altLang="en-US" smtClean="0"/>
              <a:t>2024-07-04</a:t>
            </a:fld>
            <a:endParaRPr lang="zh-CN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3C1A27E-7A46-A46F-89A9-045606AC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8EAEE30-75AE-BCDF-7D5E-4DB88BF7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7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图文框 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alpha val="16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3" r:id="rId10"/>
    <p:sldLayoutId id="2147483664" r:id="rId11"/>
    <p:sldLayoutId id="2147483665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cnq8y56o00m.feishu.cn/wiki/ZTDFwSdXDiDrOLkpsYEcNCTQn3Y?from=from_copylink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089026"/>
            <a:ext cx="6350000" cy="2677918"/>
          </a:xfrm>
        </p:spPr>
        <p:txBody>
          <a:bodyPr/>
          <a:lstStyle/>
          <a:p>
            <a:r>
              <a:rPr lang="zh-CN" altLang="en-US" dirty="0"/>
              <a:t>质眸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399" y="3838689"/>
            <a:ext cx="6350000" cy="1299577"/>
          </a:xfrm>
        </p:spPr>
        <p:txBody>
          <a:bodyPr>
            <a:norm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像素级少样本工业质检新范式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" y="4843594"/>
            <a:ext cx="6896099" cy="1299577"/>
          </a:xfrm>
        </p:spPr>
        <p:txBody>
          <a:bodyPr>
            <a:normAutofit/>
          </a:bodyPr>
          <a:lstStyle/>
          <a:p>
            <a:pPr lvl="0"/>
            <a:r>
              <a:rPr lang="en-US" altLang="zh-CN" sz="2000" b="1" dirty="0"/>
              <a:t>      </a:t>
            </a:r>
            <a:r>
              <a:rPr lang="zh-CN" altLang="en-US" sz="2000" b="1" dirty="0"/>
              <a:t>汇报人：白宇 唐楚惟 焉乐文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0CB65E2-E8D1-4AE8-A10B-B628E5E43B17}"/>
              </a:ext>
            </a:extLst>
          </p:cNvPr>
          <p:cNvSpPr>
            <a:spLocks/>
          </p:cNvSpPr>
          <p:nvPr/>
        </p:nvSpPr>
        <p:spPr bwMode="auto">
          <a:xfrm flipH="1">
            <a:off x="-2" y="1"/>
            <a:ext cx="7561944" cy="6860734"/>
          </a:xfrm>
          <a:custGeom>
            <a:avLst/>
            <a:gdLst>
              <a:gd name="T0" fmla="*/ 28 w 2746"/>
              <a:gd name="T1" fmla="*/ 2169 h 2169"/>
              <a:gd name="T2" fmla="*/ 8 w 2746"/>
              <a:gd name="T3" fmla="*/ 1758 h 2169"/>
              <a:gd name="T4" fmla="*/ 281 w 2746"/>
              <a:gd name="T5" fmla="*/ 1360 h 2169"/>
              <a:gd name="T6" fmla="*/ 289 w 2746"/>
              <a:gd name="T7" fmla="*/ 1357 h 2169"/>
              <a:gd name="T8" fmla="*/ 572 w 2746"/>
              <a:gd name="T9" fmla="*/ 946 h 2169"/>
              <a:gd name="T10" fmla="*/ 559 w 2746"/>
              <a:gd name="T11" fmla="*/ 693 h 2169"/>
              <a:gd name="T12" fmla="*/ 559 w 2746"/>
              <a:gd name="T13" fmla="*/ 683 h 2169"/>
              <a:gd name="T14" fmla="*/ 1051 w 2746"/>
              <a:gd name="T15" fmla="*/ 283 h 2169"/>
              <a:gd name="T16" fmla="*/ 1628 w 2746"/>
              <a:gd name="T17" fmla="*/ 409 h 2169"/>
              <a:gd name="T18" fmla="*/ 2045 w 2746"/>
              <a:gd name="T19" fmla="*/ 247 h 2169"/>
              <a:gd name="T20" fmla="*/ 2099 w 2746"/>
              <a:gd name="T21" fmla="*/ 171 h 2169"/>
              <a:gd name="T22" fmla="*/ 2430 w 2746"/>
              <a:gd name="T23" fmla="*/ 0 h 2169"/>
              <a:gd name="T24" fmla="*/ 2746 w 2746"/>
              <a:gd name="T25" fmla="*/ 0 h 2169"/>
              <a:gd name="T26" fmla="*/ 2746 w 2746"/>
              <a:gd name="T27" fmla="*/ 2169 h 2169"/>
              <a:gd name="T28" fmla="*/ 28 w 2746"/>
              <a:gd name="T29" fmla="*/ 2169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6" h="2169">
                <a:moveTo>
                  <a:pt x="28" y="2169"/>
                </a:moveTo>
                <a:cubicBezTo>
                  <a:pt x="8" y="1758"/>
                  <a:pt x="8" y="1758"/>
                  <a:pt x="8" y="1758"/>
                </a:cubicBezTo>
                <a:cubicBezTo>
                  <a:pt x="0" y="1579"/>
                  <a:pt x="112" y="1417"/>
                  <a:pt x="281" y="1360"/>
                </a:cubicBezTo>
                <a:cubicBezTo>
                  <a:pt x="289" y="1357"/>
                  <a:pt x="289" y="1357"/>
                  <a:pt x="289" y="1357"/>
                </a:cubicBezTo>
                <a:cubicBezTo>
                  <a:pt x="465" y="1299"/>
                  <a:pt x="580" y="1131"/>
                  <a:pt x="572" y="946"/>
                </a:cubicBezTo>
                <a:cubicBezTo>
                  <a:pt x="565" y="816"/>
                  <a:pt x="559" y="693"/>
                  <a:pt x="559" y="693"/>
                </a:cubicBezTo>
                <a:cubicBezTo>
                  <a:pt x="559" y="690"/>
                  <a:pt x="559" y="686"/>
                  <a:pt x="559" y="683"/>
                </a:cubicBezTo>
                <a:cubicBezTo>
                  <a:pt x="553" y="422"/>
                  <a:pt x="797" y="227"/>
                  <a:pt x="1051" y="283"/>
                </a:cubicBezTo>
                <a:cubicBezTo>
                  <a:pt x="1628" y="409"/>
                  <a:pt x="1628" y="409"/>
                  <a:pt x="1628" y="409"/>
                </a:cubicBezTo>
                <a:cubicBezTo>
                  <a:pt x="1787" y="444"/>
                  <a:pt x="1951" y="380"/>
                  <a:pt x="2045" y="247"/>
                </a:cubicBezTo>
                <a:cubicBezTo>
                  <a:pt x="2099" y="171"/>
                  <a:pt x="2099" y="171"/>
                  <a:pt x="2099" y="171"/>
                </a:cubicBezTo>
                <a:cubicBezTo>
                  <a:pt x="2175" y="64"/>
                  <a:pt x="2299" y="0"/>
                  <a:pt x="2430" y="0"/>
                </a:cubicBezTo>
                <a:cubicBezTo>
                  <a:pt x="2746" y="0"/>
                  <a:pt x="2746" y="0"/>
                  <a:pt x="2746" y="0"/>
                </a:cubicBezTo>
                <a:cubicBezTo>
                  <a:pt x="2746" y="2169"/>
                  <a:pt x="2746" y="2169"/>
                  <a:pt x="2746" y="2169"/>
                </a:cubicBezTo>
                <a:lnTo>
                  <a:pt x="28" y="21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C1E3855-478F-1280-6524-8658F8B5AEB4}"/>
              </a:ext>
            </a:extLst>
          </p:cNvPr>
          <p:cNvSpPr/>
          <p:nvPr/>
        </p:nvSpPr>
        <p:spPr>
          <a:xfrm>
            <a:off x="171301" y="2764465"/>
            <a:ext cx="6426097" cy="2747659"/>
          </a:xfrm>
          <a:prstGeom prst="roundRect">
            <a:avLst>
              <a:gd name="adj" fmla="val 583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27C8A0-784C-3A8D-D3EB-11201E0F1FF2}"/>
              </a:ext>
            </a:extLst>
          </p:cNvPr>
          <p:cNvSpPr txBox="1"/>
          <p:nvPr/>
        </p:nvSpPr>
        <p:spPr>
          <a:xfrm>
            <a:off x="830437" y="1161210"/>
            <a:ext cx="532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主攻“           ”难点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8FE2A90E-8D23-F39B-25C1-88D7DEA1D6E6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sp>
        <p:nvSpPr>
          <p:cNvPr id="7" name="îṥļide">
            <a:extLst>
              <a:ext uri="{FF2B5EF4-FFF2-40B4-BE49-F238E27FC236}">
                <a16:creationId xmlns:a16="http://schemas.microsoft.com/office/drawing/2014/main" id="{172AFB4E-4B78-D4F1-D0E6-FA7EC0B00E1C}"/>
              </a:ext>
            </a:extLst>
          </p:cNvPr>
          <p:cNvSpPr txBox="1"/>
          <p:nvPr/>
        </p:nvSpPr>
        <p:spPr>
          <a:xfrm>
            <a:off x="1984066" y="11612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  <p:sp>
        <p:nvSpPr>
          <p:cNvPr id="16" name="iṩḷiḋe">
            <a:extLst>
              <a:ext uri="{FF2B5EF4-FFF2-40B4-BE49-F238E27FC236}">
                <a16:creationId xmlns:a16="http://schemas.microsoft.com/office/drawing/2014/main" id="{451394E7-011F-5893-7418-396F6CE8AAF5}"/>
              </a:ext>
            </a:extLst>
          </p:cNvPr>
          <p:cNvSpPr/>
          <p:nvPr/>
        </p:nvSpPr>
        <p:spPr>
          <a:xfrm>
            <a:off x="-9528399" y="3683364"/>
            <a:ext cx="5778500" cy="867624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en-GB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i$ḻiďe">
            <a:extLst>
              <a:ext uri="{FF2B5EF4-FFF2-40B4-BE49-F238E27FC236}">
                <a16:creationId xmlns:a16="http://schemas.microsoft.com/office/drawing/2014/main" id="{72D23480-163A-BDFD-0F28-B3CC2E88795E}"/>
              </a:ext>
            </a:extLst>
          </p:cNvPr>
          <p:cNvSpPr txBox="1"/>
          <p:nvPr/>
        </p:nvSpPr>
        <p:spPr>
          <a:xfrm>
            <a:off x="-8799056" y="4148616"/>
            <a:ext cx="397691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缺陷异常区域小、分析难度大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iŝľíďê">
            <a:extLst>
              <a:ext uri="{FF2B5EF4-FFF2-40B4-BE49-F238E27FC236}">
                <a16:creationId xmlns:a16="http://schemas.microsoft.com/office/drawing/2014/main" id="{A985725E-B982-4ACF-88C4-76B4C04CFB3E}"/>
              </a:ext>
            </a:extLst>
          </p:cNvPr>
          <p:cNvSpPr txBox="1"/>
          <p:nvPr/>
        </p:nvSpPr>
        <p:spPr>
          <a:xfrm>
            <a:off x="-8798279" y="3832491"/>
            <a:ext cx="441146" cy="31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en-GB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îṧļiḋê">
            <a:extLst>
              <a:ext uri="{FF2B5EF4-FFF2-40B4-BE49-F238E27FC236}">
                <a16:creationId xmlns:a16="http://schemas.microsoft.com/office/drawing/2014/main" id="{806F008B-B814-A392-96D1-63F8084A6F60}"/>
              </a:ext>
            </a:extLst>
          </p:cNvPr>
          <p:cNvGrpSpPr/>
          <p:nvPr/>
        </p:nvGrpSpPr>
        <p:grpSpPr>
          <a:xfrm>
            <a:off x="-8872635" y="8890093"/>
            <a:ext cx="5778500" cy="867624"/>
            <a:chOff x="660400" y="1130300"/>
            <a:chExt cx="5778500" cy="1005905"/>
          </a:xfrm>
        </p:grpSpPr>
        <p:sp>
          <p:nvSpPr>
            <p:cNvPr id="32" name="îṡḻîḍé">
              <a:extLst>
                <a:ext uri="{FF2B5EF4-FFF2-40B4-BE49-F238E27FC236}">
                  <a16:creationId xmlns:a16="http://schemas.microsoft.com/office/drawing/2014/main" id="{68F06038-7BCD-5F52-9993-DBE6F37A70C0}"/>
                </a:ext>
              </a:extLst>
            </p:cNvPr>
            <p:cNvSpPr/>
            <p:nvPr/>
          </p:nvSpPr>
          <p:spPr>
            <a:xfrm>
              <a:off x="660400" y="1130300"/>
              <a:ext cx="5778500" cy="1005905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3" name="ïṥļîďé">
              <a:extLst>
                <a:ext uri="{FF2B5EF4-FFF2-40B4-BE49-F238E27FC236}">
                  <a16:creationId xmlns:a16="http://schemas.microsoft.com/office/drawing/2014/main" id="{165C7E5B-AD99-CBF4-EC5B-EEBCEA20272E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34" name="ïŝḻïḓè">
                <a:extLst>
                  <a:ext uri="{FF2B5EF4-FFF2-40B4-BE49-F238E27FC236}">
                    <a16:creationId xmlns:a16="http://schemas.microsoft.com/office/drawing/2014/main" id="{1EF8DBB5-C94C-31C7-4CA2-4BC192E8006B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训练样本少、数据增强需求大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ṣḷïḑê">
                <a:extLst>
                  <a:ext uri="{FF2B5EF4-FFF2-40B4-BE49-F238E27FC236}">
                    <a16:creationId xmlns:a16="http://schemas.microsoft.com/office/drawing/2014/main" id="{07FEE937-4F78-6F0D-FCF2-E89D9639F725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877163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少样本</a:t>
                </a:r>
              </a:p>
            </p:txBody>
          </p:sp>
          <p:sp>
            <p:nvSpPr>
              <p:cNvPr id="36" name="îŝľiḍê">
                <a:extLst>
                  <a:ext uri="{FF2B5EF4-FFF2-40B4-BE49-F238E27FC236}">
                    <a16:creationId xmlns:a16="http://schemas.microsoft.com/office/drawing/2014/main" id="{2D9278C7-2CE3-4AA1-4A78-6E76B9098168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îṩľïḋé">
            <a:extLst>
              <a:ext uri="{FF2B5EF4-FFF2-40B4-BE49-F238E27FC236}">
                <a16:creationId xmlns:a16="http://schemas.microsoft.com/office/drawing/2014/main" id="{79ACCC9B-C558-A588-82C1-C65EC5BB69B4}"/>
              </a:ext>
            </a:extLst>
          </p:cNvPr>
          <p:cNvGrpSpPr/>
          <p:nvPr/>
        </p:nvGrpSpPr>
        <p:grpSpPr>
          <a:xfrm>
            <a:off x="-3355853" y="15044068"/>
            <a:ext cx="5778500" cy="867624"/>
            <a:chOff x="660400" y="1130300"/>
            <a:chExt cx="5778500" cy="1005905"/>
          </a:xfrm>
        </p:grpSpPr>
        <p:sp>
          <p:nvSpPr>
            <p:cNvPr id="38" name="ïṩľiḋê">
              <a:extLst>
                <a:ext uri="{FF2B5EF4-FFF2-40B4-BE49-F238E27FC236}">
                  <a16:creationId xmlns:a16="http://schemas.microsoft.com/office/drawing/2014/main" id="{885E2F63-5B8F-EF5C-15A3-25CF1AE89A93}"/>
                </a:ext>
              </a:extLst>
            </p:cNvPr>
            <p:cNvSpPr/>
            <p:nvPr/>
          </p:nvSpPr>
          <p:spPr>
            <a:xfrm>
              <a:off x="660400" y="1130300"/>
              <a:ext cx="5778500" cy="1005905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9" name="iSḷiḍé">
              <a:extLst>
                <a:ext uri="{FF2B5EF4-FFF2-40B4-BE49-F238E27FC236}">
                  <a16:creationId xmlns:a16="http://schemas.microsoft.com/office/drawing/2014/main" id="{CD792BC0-FE18-118C-1786-CA21F9CADC8A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40" name="iŝľíḋè">
                <a:extLst>
                  <a:ext uri="{FF2B5EF4-FFF2-40B4-BE49-F238E27FC236}">
                    <a16:creationId xmlns:a16="http://schemas.microsoft.com/office/drawing/2014/main" id="{409A6436-AFCA-5E74-64D3-B1352EA73FE3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部署到华为赛题平台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i$ļiḍè">
                <a:extLst>
                  <a:ext uri="{FF2B5EF4-FFF2-40B4-BE49-F238E27FC236}">
                    <a16:creationId xmlns:a16="http://schemas.microsoft.com/office/drawing/2014/main" id="{9F26E152-DB37-60D9-6399-E221B7B46FE4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110799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华为部署</a:t>
                </a:r>
              </a:p>
            </p:txBody>
          </p:sp>
          <p:sp>
            <p:nvSpPr>
              <p:cNvPr id="42" name="îŝľídê">
                <a:extLst>
                  <a:ext uri="{FF2B5EF4-FFF2-40B4-BE49-F238E27FC236}">
                    <a16:creationId xmlns:a16="http://schemas.microsoft.com/office/drawing/2014/main" id="{92DD88D9-9565-17B2-FEF9-C7AB0E725507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3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isľïďè">
            <a:extLst>
              <a:ext uri="{FF2B5EF4-FFF2-40B4-BE49-F238E27FC236}">
                <a16:creationId xmlns:a16="http://schemas.microsoft.com/office/drawing/2014/main" id="{022EA222-463D-5A33-E3AB-018C78B20930}"/>
              </a:ext>
            </a:extLst>
          </p:cNvPr>
          <p:cNvGrpSpPr/>
          <p:nvPr/>
        </p:nvGrpSpPr>
        <p:grpSpPr>
          <a:xfrm>
            <a:off x="16456188" y="5422505"/>
            <a:ext cx="5778500" cy="867624"/>
            <a:chOff x="317500" y="1130300"/>
            <a:chExt cx="5778500" cy="1005905"/>
          </a:xfrm>
        </p:grpSpPr>
        <p:sp>
          <p:nvSpPr>
            <p:cNvPr id="44" name="íŝ1iḋe">
              <a:extLst>
                <a:ext uri="{FF2B5EF4-FFF2-40B4-BE49-F238E27FC236}">
                  <a16:creationId xmlns:a16="http://schemas.microsoft.com/office/drawing/2014/main" id="{6DEC4B2D-DB6F-E133-AF87-129D0B98AAF9}"/>
                </a:ext>
              </a:extLst>
            </p:cNvPr>
            <p:cNvSpPr/>
            <p:nvPr/>
          </p:nvSpPr>
          <p:spPr>
            <a:xfrm>
              <a:off x="317500" y="1130300"/>
              <a:ext cx="5778500" cy="1005905"/>
            </a:xfrm>
            <a:prstGeom prst="rect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5" name="ïṡľîḍé">
              <a:extLst>
                <a:ext uri="{FF2B5EF4-FFF2-40B4-BE49-F238E27FC236}">
                  <a16:creationId xmlns:a16="http://schemas.microsoft.com/office/drawing/2014/main" id="{47C07FDA-B7E9-B2BD-94B7-44F0D7B4F5BF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46" name="ïṡļîdê">
                <a:extLst>
                  <a:ext uri="{FF2B5EF4-FFF2-40B4-BE49-F238E27FC236}">
                    <a16:creationId xmlns:a16="http://schemas.microsoft.com/office/drawing/2014/main" id="{40E95586-2236-A8CF-DA07-0BC957BCB238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PromptAD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MuSc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方法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.</a:t>
                </a:r>
              </a:p>
            </p:txBody>
          </p:sp>
          <p:sp>
            <p:nvSpPr>
              <p:cNvPr id="47" name="îSḻíḑe">
                <a:extLst>
                  <a:ext uri="{FF2B5EF4-FFF2-40B4-BE49-F238E27FC236}">
                    <a16:creationId xmlns:a16="http://schemas.microsoft.com/office/drawing/2014/main" id="{725504D0-56D2-713D-DF6A-67C821A57753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2031325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通用异常检测方法</a:t>
                </a:r>
              </a:p>
            </p:txBody>
          </p:sp>
          <p:sp>
            <p:nvSpPr>
              <p:cNvPr id="48" name="i$ľîďê">
                <a:extLst>
                  <a:ext uri="{FF2B5EF4-FFF2-40B4-BE49-F238E27FC236}">
                    <a16:creationId xmlns:a16="http://schemas.microsoft.com/office/drawing/2014/main" id="{2CB53F2D-D795-CDA7-B660-A6ACA72F79FD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íṩļîdé">
            <a:extLst>
              <a:ext uri="{FF2B5EF4-FFF2-40B4-BE49-F238E27FC236}">
                <a16:creationId xmlns:a16="http://schemas.microsoft.com/office/drawing/2014/main" id="{3175083D-AF05-9285-C215-240C1F02F65B}"/>
              </a:ext>
            </a:extLst>
          </p:cNvPr>
          <p:cNvGrpSpPr/>
          <p:nvPr/>
        </p:nvGrpSpPr>
        <p:grpSpPr>
          <a:xfrm>
            <a:off x="11455253" y="11716668"/>
            <a:ext cx="5778500" cy="867624"/>
            <a:chOff x="317500" y="1130300"/>
            <a:chExt cx="5778500" cy="1005905"/>
          </a:xfrm>
        </p:grpSpPr>
        <p:sp>
          <p:nvSpPr>
            <p:cNvPr id="50" name="iṣḷîḓé">
              <a:extLst>
                <a:ext uri="{FF2B5EF4-FFF2-40B4-BE49-F238E27FC236}">
                  <a16:creationId xmlns:a16="http://schemas.microsoft.com/office/drawing/2014/main" id="{DA76EA86-237B-3661-014B-8ED84C9ADE72}"/>
                </a:ext>
              </a:extLst>
            </p:cNvPr>
            <p:cNvSpPr/>
            <p:nvPr/>
          </p:nvSpPr>
          <p:spPr>
            <a:xfrm>
              <a:off x="317500" y="1130300"/>
              <a:ext cx="5778500" cy="1005905"/>
            </a:xfrm>
            <a:prstGeom prst="rect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1" name="îśļîḍê">
              <a:extLst>
                <a:ext uri="{FF2B5EF4-FFF2-40B4-BE49-F238E27FC236}">
                  <a16:creationId xmlns:a16="http://schemas.microsoft.com/office/drawing/2014/main" id="{8F1C3DA5-0B45-3397-63C6-93D24E2D7FE7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52" name="işḷîdê">
                <a:extLst>
                  <a:ext uri="{FF2B5EF4-FFF2-40B4-BE49-F238E27FC236}">
                    <a16:creationId xmlns:a16="http://schemas.microsoft.com/office/drawing/2014/main" id="{DFB52BE4-140C-0C73-4DCD-369D953F40F3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YOLOv10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模型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ïṡ1ídè">
                <a:extLst>
                  <a:ext uri="{FF2B5EF4-FFF2-40B4-BE49-F238E27FC236}">
                    <a16:creationId xmlns:a16="http://schemas.microsoft.com/office/drawing/2014/main" id="{9477FE30-90FA-0C90-9444-D4CD14BB6ECE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1569660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目标检测方法</a:t>
                </a:r>
              </a:p>
            </p:txBody>
          </p:sp>
          <p:sp>
            <p:nvSpPr>
              <p:cNvPr id="54" name="iṡḻïḋê">
                <a:extLst>
                  <a:ext uri="{FF2B5EF4-FFF2-40B4-BE49-F238E27FC236}">
                    <a16:creationId xmlns:a16="http://schemas.microsoft.com/office/drawing/2014/main" id="{10EC0189-465F-1AF5-2275-050181D41A96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E31A0213-ECE4-51A3-B49D-CFAF4AD7A6A2}"/>
              </a:ext>
            </a:extLst>
          </p:cNvPr>
          <p:cNvSpPr txBox="1"/>
          <p:nvPr/>
        </p:nvSpPr>
        <p:spPr>
          <a:xfrm>
            <a:off x="17749781" y="2232189"/>
            <a:ext cx="15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两类方法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5A349D5-3D5A-B8BD-6BAF-3EF23E6187CC}"/>
              </a:ext>
            </a:extLst>
          </p:cNvPr>
          <p:cNvSpPr txBox="1"/>
          <p:nvPr/>
        </p:nvSpPr>
        <p:spPr>
          <a:xfrm>
            <a:off x="-6154835" y="1412831"/>
            <a:ext cx="15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三类难点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D654B903-24DA-FA48-51F0-3949DCF868D6}"/>
              </a:ext>
            </a:extLst>
          </p:cNvPr>
          <p:cNvSpPr/>
          <p:nvPr/>
        </p:nvSpPr>
        <p:spPr>
          <a:xfrm>
            <a:off x="132739" y="9039220"/>
            <a:ext cx="6426097" cy="2747659"/>
          </a:xfrm>
          <a:prstGeom prst="roundRect">
            <a:avLst>
              <a:gd name="adj" fmla="val 583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CD5450-6B05-FB79-D306-ED4507232BA8}"/>
              </a:ext>
            </a:extLst>
          </p:cNvPr>
          <p:cNvSpPr txBox="1"/>
          <p:nvPr/>
        </p:nvSpPr>
        <p:spPr>
          <a:xfrm>
            <a:off x="7212887" y="2958973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/>
          <a:p>
            <a:pPr algn="ctr"/>
            <a:r>
              <a:rPr kumimoji="1"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kumimoji="1"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2507FE-943C-BB06-9F20-C3B224A31889}"/>
              </a:ext>
            </a:extLst>
          </p:cNvPr>
          <p:cNvSpPr/>
          <p:nvPr/>
        </p:nvSpPr>
        <p:spPr>
          <a:xfrm>
            <a:off x="7872927" y="2914235"/>
            <a:ext cx="4141422" cy="495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实验具体内容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113EE2B-A7DB-1A1D-D731-0DC528EF55B9}"/>
              </a:ext>
            </a:extLst>
          </p:cNvPr>
          <p:cNvSpPr/>
          <p:nvPr/>
        </p:nvSpPr>
        <p:spPr>
          <a:xfrm>
            <a:off x="7872926" y="3415017"/>
            <a:ext cx="4141422" cy="1932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通用异常检测方法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PromptAD</a:t>
            </a:r>
            <a:endParaRPr kumimoji="1"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MuSc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目标检测方法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YOLOv10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FFEAD22-E9A2-4BCA-D2F0-E9E5B0D8ECD0}"/>
              </a:ext>
            </a:extLst>
          </p:cNvPr>
          <p:cNvSpPr txBox="1"/>
          <p:nvPr/>
        </p:nvSpPr>
        <p:spPr>
          <a:xfrm>
            <a:off x="7212887" y="2019221"/>
            <a:ext cx="4807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4000" b="1" dirty="0">
                <a:latin typeface="Arial" panose="020B0604020202020204" pitchFamily="34" charset="0"/>
                <a:ea typeface="微软雅黑" panose="020B0503020204020204" pitchFamily="34" charset="-122"/>
              </a:rPr>
              <a:t>项目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内容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756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0CB65E2-E8D1-4AE8-A10B-B628E5E43B17}"/>
              </a:ext>
            </a:extLst>
          </p:cNvPr>
          <p:cNvSpPr>
            <a:spLocks/>
          </p:cNvSpPr>
          <p:nvPr/>
        </p:nvSpPr>
        <p:spPr bwMode="auto">
          <a:xfrm flipH="1">
            <a:off x="-2" y="1"/>
            <a:ext cx="7561944" cy="6860734"/>
          </a:xfrm>
          <a:custGeom>
            <a:avLst/>
            <a:gdLst>
              <a:gd name="T0" fmla="*/ 28 w 2746"/>
              <a:gd name="T1" fmla="*/ 2169 h 2169"/>
              <a:gd name="T2" fmla="*/ 8 w 2746"/>
              <a:gd name="T3" fmla="*/ 1758 h 2169"/>
              <a:gd name="T4" fmla="*/ 281 w 2746"/>
              <a:gd name="T5" fmla="*/ 1360 h 2169"/>
              <a:gd name="T6" fmla="*/ 289 w 2746"/>
              <a:gd name="T7" fmla="*/ 1357 h 2169"/>
              <a:gd name="T8" fmla="*/ 572 w 2746"/>
              <a:gd name="T9" fmla="*/ 946 h 2169"/>
              <a:gd name="T10" fmla="*/ 559 w 2746"/>
              <a:gd name="T11" fmla="*/ 693 h 2169"/>
              <a:gd name="T12" fmla="*/ 559 w 2746"/>
              <a:gd name="T13" fmla="*/ 683 h 2169"/>
              <a:gd name="T14" fmla="*/ 1051 w 2746"/>
              <a:gd name="T15" fmla="*/ 283 h 2169"/>
              <a:gd name="T16" fmla="*/ 1628 w 2746"/>
              <a:gd name="T17" fmla="*/ 409 h 2169"/>
              <a:gd name="T18" fmla="*/ 2045 w 2746"/>
              <a:gd name="T19" fmla="*/ 247 h 2169"/>
              <a:gd name="T20" fmla="*/ 2099 w 2746"/>
              <a:gd name="T21" fmla="*/ 171 h 2169"/>
              <a:gd name="T22" fmla="*/ 2430 w 2746"/>
              <a:gd name="T23" fmla="*/ 0 h 2169"/>
              <a:gd name="T24" fmla="*/ 2746 w 2746"/>
              <a:gd name="T25" fmla="*/ 0 h 2169"/>
              <a:gd name="T26" fmla="*/ 2746 w 2746"/>
              <a:gd name="T27" fmla="*/ 2169 h 2169"/>
              <a:gd name="T28" fmla="*/ 28 w 2746"/>
              <a:gd name="T29" fmla="*/ 2169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6" h="2169">
                <a:moveTo>
                  <a:pt x="28" y="2169"/>
                </a:moveTo>
                <a:cubicBezTo>
                  <a:pt x="8" y="1758"/>
                  <a:pt x="8" y="1758"/>
                  <a:pt x="8" y="1758"/>
                </a:cubicBezTo>
                <a:cubicBezTo>
                  <a:pt x="0" y="1579"/>
                  <a:pt x="112" y="1417"/>
                  <a:pt x="281" y="1360"/>
                </a:cubicBezTo>
                <a:cubicBezTo>
                  <a:pt x="289" y="1357"/>
                  <a:pt x="289" y="1357"/>
                  <a:pt x="289" y="1357"/>
                </a:cubicBezTo>
                <a:cubicBezTo>
                  <a:pt x="465" y="1299"/>
                  <a:pt x="580" y="1131"/>
                  <a:pt x="572" y="946"/>
                </a:cubicBezTo>
                <a:cubicBezTo>
                  <a:pt x="565" y="816"/>
                  <a:pt x="559" y="693"/>
                  <a:pt x="559" y="693"/>
                </a:cubicBezTo>
                <a:cubicBezTo>
                  <a:pt x="559" y="690"/>
                  <a:pt x="559" y="686"/>
                  <a:pt x="559" y="683"/>
                </a:cubicBezTo>
                <a:cubicBezTo>
                  <a:pt x="553" y="422"/>
                  <a:pt x="797" y="227"/>
                  <a:pt x="1051" y="283"/>
                </a:cubicBezTo>
                <a:cubicBezTo>
                  <a:pt x="1628" y="409"/>
                  <a:pt x="1628" y="409"/>
                  <a:pt x="1628" y="409"/>
                </a:cubicBezTo>
                <a:cubicBezTo>
                  <a:pt x="1787" y="444"/>
                  <a:pt x="1951" y="380"/>
                  <a:pt x="2045" y="247"/>
                </a:cubicBezTo>
                <a:cubicBezTo>
                  <a:pt x="2099" y="171"/>
                  <a:pt x="2099" y="171"/>
                  <a:pt x="2099" y="171"/>
                </a:cubicBezTo>
                <a:cubicBezTo>
                  <a:pt x="2175" y="64"/>
                  <a:pt x="2299" y="0"/>
                  <a:pt x="2430" y="0"/>
                </a:cubicBezTo>
                <a:cubicBezTo>
                  <a:pt x="2746" y="0"/>
                  <a:pt x="2746" y="0"/>
                  <a:pt x="2746" y="0"/>
                </a:cubicBezTo>
                <a:cubicBezTo>
                  <a:pt x="2746" y="2169"/>
                  <a:pt x="2746" y="2169"/>
                  <a:pt x="2746" y="2169"/>
                </a:cubicBezTo>
                <a:lnTo>
                  <a:pt x="28" y="21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C1E3855-478F-1280-6524-8658F8B5AEB4}"/>
              </a:ext>
            </a:extLst>
          </p:cNvPr>
          <p:cNvSpPr/>
          <p:nvPr/>
        </p:nvSpPr>
        <p:spPr>
          <a:xfrm>
            <a:off x="171301" y="2764465"/>
            <a:ext cx="6426097" cy="2747659"/>
          </a:xfrm>
          <a:prstGeom prst="roundRect">
            <a:avLst>
              <a:gd name="adj" fmla="val 583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F822E8DB-45CC-FAE5-FD50-88BE4DE9F30A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DAAFA-3CD8-DBC4-2527-3C5475016382}"/>
              </a:ext>
            </a:extLst>
          </p:cNvPr>
          <p:cNvSpPr txBox="1"/>
          <p:nvPr/>
        </p:nvSpPr>
        <p:spPr>
          <a:xfrm>
            <a:off x="830437" y="1161210"/>
            <a:ext cx="532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主攻“           ”难点</a:t>
            </a:r>
          </a:p>
        </p:txBody>
      </p:sp>
      <p:sp>
        <p:nvSpPr>
          <p:cNvPr id="3" name="îṥļide">
            <a:extLst>
              <a:ext uri="{FF2B5EF4-FFF2-40B4-BE49-F238E27FC236}">
                <a16:creationId xmlns:a16="http://schemas.microsoft.com/office/drawing/2014/main" id="{5F24669F-096E-EDFA-5A2A-6EAF710E4DAB}"/>
              </a:ext>
            </a:extLst>
          </p:cNvPr>
          <p:cNvSpPr txBox="1"/>
          <p:nvPr/>
        </p:nvSpPr>
        <p:spPr>
          <a:xfrm>
            <a:off x="1984066" y="11612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8581C93-B4A7-5916-03F1-3518F84BF468}"/>
              </a:ext>
            </a:extLst>
          </p:cNvPr>
          <p:cNvSpPr/>
          <p:nvPr/>
        </p:nvSpPr>
        <p:spPr>
          <a:xfrm>
            <a:off x="-8765609" y="735249"/>
            <a:ext cx="6426097" cy="2747659"/>
          </a:xfrm>
          <a:prstGeom prst="roundRect">
            <a:avLst>
              <a:gd name="adj" fmla="val 583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C1E929-47E8-520C-E3EC-A50E1ABA0812}"/>
              </a:ext>
            </a:extLst>
          </p:cNvPr>
          <p:cNvSpPr txBox="1"/>
          <p:nvPr/>
        </p:nvSpPr>
        <p:spPr>
          <a:xfrm>
            <a:off x="7212887" y="2958973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/>
          <a:p>
            <a:pPr algn="ctr"/>
            <a:r>
              <a:rPr kumimoji="1"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kumimoji="1"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36E9BAC-A144-0C2A-2708-6D6CC561ED8F}"/>
              </a:ext>
            </a:extLst>
          </p:cNvPr>
          <p:cNvSpPr/>
          <p:nvPr/>
        </p:nvSpPr>
        <p:spPr>
          <a:xfrm>
            <a:off x="7872927" y="2914235"/>
            <a:ext cx="4141422" cy="495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实验具体内容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C72E48C-8464-9B7A-EC3C-5A3E88537FE9}"/>
              </a:ext>
            </a:extLst>
          </p:cNvPr>
          <p:cNvSpPr/>
          <p:nvPr/>
        </p:nvSpPr>
        <p:spPr>
          <a:xfrm>
            <a:off x="7872926" y="3415017"/>
            <a:ext cx="4141422" cy="2070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通用异常检测方法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PromptAD</a:t>
            </a:r>
            <a:r>
              <a:rPr kumimoji="1"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MuSc</a:t>
            </a:r>
            <a:endParaRPr kumimoji="1"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目标检测方法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YOLOv10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260D9D-2224-FF27-DDB3-D7C9C312FA05}"/>
              </a:ext>
            </a:extLst>
          </p:cNvPr>
          <p:cNvSpPr txBox="1"/>
          <p:nvPr/>
        </p:nvSpPr>
        <p:spPr>
          <a:xfrm>
            <a:off x="7212887" y="2019221"/>
            <a:ext cx="4807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4000" b="1" dirty="0">
                <a:latin typeface="Arial" panose="020B0604020202020204" pitchFamily="34" charset="0"/>
                <a:ea typeface="微软雅黑" panose="020B0503020204020204" pitchFamily="34" charset="-122"/>
              </a:rPr>
              <a:t>项目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内容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71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ḷî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3355FF5B-536B-929F-6155-CE08AFA211A0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18F1BC2-AEB2-4BDC-E831-AE6D8999038C}"/>
              </a:ext>
            </a:extLst>
          </p:cNvPr>
          <p:cNvSpPr/>
          <p:nvPr/>
        </p:nvSpPr>
        <p:spPr>
          <a:xfrm>
            <a:off x="721056" y="2065435"/>
            <a:ext cx="4254500" cy="3254131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/>
          </a:ln>
          <a:effectLst>
            <a:outerShdw dist="50800" dir="2700000" algn="ctr" rotWithShape="0">
              <a:schemeClr val="accent1"/>
            </a:outerShdw>
          </a:effectLst>
        </p:spPr>
        <p:txBody>
          <a:bodyPr rtlCol="0" anchor="ctr"/>
          <a:lstStyle/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îṥ1îḋê">
            <a:extLst>
              <a:ext uri="{FF2B5EF4-FFF2-40B4-BE49-F238E27FC236}">
                <a16:creationId xmlns:a16="http://schemas.microsoft.com/office/drawing/2014/main" id="{85DD5CFB-51EC-4032-9C08-BF4D01EA48A2}"/>
              </a:ext>
            </a:extLst>
          </p:cNvPr>
          <p:cNvSpPr/>
          <p:nvPr/>
        </p:nvSpPr>
        <p:spPr>
          <a:xfrm>
            <a:off x="5248446" y="1089026"/>
            <a:ext cx="1874694" cy="1444624"/>
          </a:xfrm>
          <a:prstGeom prst="roundRect">
            <a:avLst>
              <a:gd name="adj" fmla="val 6500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ïSliḑe">
            <a:extLst>
              <a:ext uri="{FF2B5EF4-FFF2-40B4-BE49-F238E27FC236}">
                <a16:creationId xmlns:a16="http://schemas.microsoft.com/office/drawing/2014/main" id="{E267936C-5897-47AD-BAC1-641B6E5E0257}"/>
              </a:ext>
            </a:extLst>
          </p:cNvPr>
          <p:cNvSpPr/>
          <p:nvPr/>
        </p:nvSpPr>
        <p:spPr>
          <a:xfrm>
            <a:off x="9644205" y="2785643"/>
            <a:ext cx="1874694" cy="2983331"/>
          </a:xfrm>
          <a:prstGeom prst="roundRect">
            <a:avLst>
              <a:gd name="adj" fmla="val 6500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1905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iṥľîďé">
            <a:extLst>
              <a:ext uri="{FF2B5EF4-FFF2-40B4-BE49-F238E27FC236}">
                <a16:creationId xmlns:a16="http://schemas.microsoft.com/office/drawing/2014/main" id="{71773A48-765B-4DFD-B8B1-A9D8B053E3F4}"/>
              </a:ext>
            </a:extLst>
          </p:cNvPr>
          <p:cNvSpPr txBox="1"/>
          <p:nvPr/>
        </p:nvSpPr>
        <p:spPr>
          <a:xfrm>
            <a:off x="5562377" y="1354686"/>
            <a:ext cx="1246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异常检测</a:t>
            </a:r>
          </a:p>
        </p:txBody>
      </p:sp>
      <p:sp>
        <p:nvSpPr>
          <p:cNvPr id="24" name="ïślîḑé">
            <a:extLst>
              <a:ext uri="{FF2B5EF4-FFF2-40B4-BE49-F238E27FC236}">
                <a16:creationId xmlns:a16="http://schemas.microsoft.com/office/drawing/2014/main" id="{CBC052E6-D1A7-485D-9F69-59A639F6D93C}"/>
              </a:ext>
            </a:extLst>
          </p:cNvPr>
          <p:cNvSpPr txBox="1"/>
          <p:nvPr/>
        </p:nvSpPr>
        <p:spPr>
          <a:xfrm>
            <a:off x="5319014" y="1807224"/>
            <a:ext cx="1733557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异常位置较大</a:t>
            </a:r>
            <a:endParaRPr lang="en-US" altLang="zh-CN" sz="1200" dirty="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肉眼可分辨</a:t>
            </a:r>
            <a:endParaRPr lang="en-US" altLang="zh-CN" sz="1200" dirty="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iś1îḋe">
            <a:extLst>
              <a:ext uri="{FF2B5EF4-FFF2-40B4-BE49-F238E27FC236}">
                <a16:creationId xmlns:a16="http://schemas.microsoft.com/office/drawing/2014/main" id="{66515748-4D94-40EE-B3AA-AE1493A21BD4}"/>
              </a:ext>
            </a:extLst>
          </p:cNvPr>
          <p:cNvSpPr txBox="1"/>
          <p:nvPr/>
        </p:nvSpPr>
        <p:spPr>
          <a:xfrm>
            <a:off x="9987663" y="3805008"/>
            <a:ext cx="1187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60000">
                      <a:schemeClr val="accent6"/>
                    </a:gs>
                  </a:gsLst>
                  <a:lin ang="2700000" scaled="0"/>
                </a:gradFill>
                <a:latin typeface="Arial" panose="020B0604020202020204" pitchFamily="34" charset="0"/>
                <a:ea typeface="微软雅黑" panose="020B0503020204020204" pitchFamily="34" charset="-122"/>
              </a:rPr>
              <a:t>题目要求</a:t>
            </a:r>
          </a:p>
        </p:txBody>
      </p:sp>
      <p:sp>
        <p:nvSpPr>
          <p:cNvPr id="32" name="íŝḻïďê">
            <a:extLst>
              <a:ext uri="{FF2B5EF4-FFF2-40B4-BE49-F238E27FC236}">
                <a16:creationId xmlns:a16="http://schemas.microsoft.com/office/drawing/2014/main" id="{5EC1EC1F-D48A-4BA0-8FF4-1DBA4063C3D4}"/>
              </a:ext>
            </a:extLst>
          </p:cNvPr>
          <p:cNvSpPr txBox="1"/>
          <p:nvPr/>
        </p:nvSpPr>
        <p:spPr>
          <a:xfrm>
            <a:off x="9714773" y="4475174"/>
            <a:ext cx="1733557" cy="481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异常位置非常小</a:t>
            </a:r>
            <a:endParaRPr lang="en-US" altLang="zh-CN" sz="11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肉眼很难分辨</a:t>
            </a:r>
            <a:endParaRPr lang="en-US" altLang="zh-CN" sz="11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3734D1C-E20D-47AE-C633-87004616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79" y="2065435"/>
            <a:ext cx="2279503" cy="102869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所遇问题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3DA5015-BFAD-115C-8972-676CE4E60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" t="3732" b="1"/>
          <a:stretch/>
        </p:blipFill>
        <p:spPr>
          <a:xfrm>
            <a:off x="7156467" y="1382771"/>
            <a:ext cx="4975477" cy="9340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BAA62B-BEF7-BD54-7C05-96AE33D9A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3" t="1528" r="11204" b="1250"/>
          <a:stretch/>
        </p:blipFill>
        <p:spPr>
          <a:xfrm>
            <a:off x="5306874" y="2768770"/>
            <a:ext cx="3931960" cy="3152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4DB6990-2057-2315-1167-06CB36CAAF05}"/>
              </a:ext>
            </a:extLst>
          </p:cNvPr>
          <p:cNvSpPr/>
          <p:nvPr/>
        </p:nvSpPr>
        <p:spPr>
          <a:xfrm>
            <a:off x="1016559" y="3235621"/>
            <a:ext cx="3775184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分析异常检测针对的</a:t>
            </a:r>
            <a:r>
              <a:rPr lang="en-US" altLang="zh-CN" dirty="0" err="1">
                <a:solidFill>
                  <a:schemeClr val="tx1"/>
                </a:solidFill>
              </a:rPr>
              <a:t>pcb</a:t>
            </a:r>
            <a:r>
              <a:rPr lang="zh-CN" altLang="en-US" dirty="0">
                <a:solidFill>
                  <a:schemeClr val="tx1"/>
                </a:solidFill>
              </a:rPr>
              <a:t>板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发现其对肉眼可见的异常检测效果良好。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反观赛题所给样例，异常部分难以观测到。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2738C-1755-3363-6301-460C3243B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86" y="472364"/>
            <a:ext cx="7688618" cy="6169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76200"/>
          </a:effec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BCCEC53E-914C-9A1E-B400-FC13254F35A6}"/>
              </a:ext>
            </a:extLst>
          </p:cNvPr>
          <p:cNvSpPr/>
          <p:nvPr/>
        </p:nvSpPr>
        <p:spPr>
          <a:xfrm>
            <a:off x="-7380685" y="1523963"/>
            <a:ext cx="6426097" cy="2747659"/>
          </a:xfrm>
          <a:prstGeom prst="roundRect">
            <a:avLst>
              <a:gd name="adj" fmla="val 5837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5138FA-FD9E-F6C6-D536-0639E5377669}"/>
              </a:ext>
            </a:extLst>
          </p:cNvPr>
          <p:cNvSpPr txBox="1"/>
          <p:nvPr/>
        </p:nvSpPr>
        <p:spPr>
          <a:xfrm>
            <a:off x="830437" y="1161210"/>
            <a:ext cx="532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主攻“           ”难点</a:t>
            </a:r>
          </a:p>
        </p:txBody>
      </p:sp>
      <p:sp>
        <p:nvSpPr>
          <p:cNvPr id="17" name="îṥļide">
            <a:extLst>
              <a:ext uri="{FF2B5EF4-FFF2-40B4-BE49-F238E27FC236}">
                <a16:creationId xmlns:a16="http://schemas.microsoft.com/office/drawing/2014/main" id="{39642BF4-5D16-7F20-702F-26E6617604E7}"/>
              </a:ext>
            </a:extLst>
          </p:cNvPr>
          <p:cNvSpPr txBox="1"/>
          <p:nvPr/>
        </p:nvSpPr>
        <p:spPr>
          <a:xfrm>
            <a:off x="1984066" y="11612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</p:spTree>
    <p:extLst>
      <p:ext uri="{BB962C8B-B14F-4D97-AF65-F5344CB8AC3E}">
        <p14:creationId xmlns:p14="http://schemas.microsoft.com/office/powerpoint/2010/main" val="3025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şlï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B165E9C-B146-AB95-0943-A3E43CBB6C31}"/>
              </a:ext>
            </a:extLst>
          </p:cNvPr>
          <p:cNvSpPr>
            <a:spLocks/>
          </p:cNvSpPr>
          <p:nvPr/>
        </p:nvSpPr>
        <p:spPr bwMode="auto">
          <a:xfrm flipH="1">
            <a:off x="-2" y="1"/>
            <a:ext cx="7561944" cy="6860734"/>
          </a:xfrm>
          <a:custGeom>
            <a:avLst/>
            <a:gdLst>
              <a:gd name="T0" fmla="*/ 28 w 2746"/>
              <a:gd name="T1" fmla="*/ 2169 h 2169"/>
              <a:gd name="T2" fmla="*/ 8 w 2746"/>
              <a:gd name="T3" fmla="*/ 1758 h 2169"/>
              <a:gd name="T4" fmla="*/ 281 w 2746"/>
              <a:gd name="T5" fmla="*/ 1360 h 2169"/>
              <a:gd name="T6" fmla="*/ 289 w 2746"/>
              <a:gd name="T7" fmla="*/ 1357 h 2169"/>
              <a:gd name="T8" fmla="*/ 572 w 2746"/>
              <a:gd name="T9" fmla="*/ 946 h 2169"/>
              <a:gd name="T10" fmla="*/ 559 w 2746"/>
              <a:gd name="T11" fmla="*/ 693 h 2169"/>
              <a:gd name="T12" fmla="*/ 559 w 2746"/>
              <a:gd name="T13" fmla="*/ 683 h 2169"/>
              <a:gd name="T14" fmla="*/ 1051 w 2746"/>
              <a:gd name="T15" fmla="*/ 283 h 2169"/>
              <a:gd name="T16" fmla="*/ 1628 w 2746"/>
              <a:gd name="T17" fmla="*/ 409 h 2169"/>
              <a:gd name="T18" fmla="*/ 2045 w 2746"/>
              <a:gd name="T19" fmla="*/ 247 h 2169"/>
              <a:gd name="T20" fmla="*/ 2099 w 2746"/>
              <a:gd name="T21" fmla="*/ 171 h 2169"/>
              <a:gd name="T22" fmla="*/ 2430 w 2746"/>
              <a:gd name="T23" fmla="*/ 0 h 2169"/>
              <a:gd name="T24" fmla="*/ 2746 w 2746"/>
              <a:gd name="T25" fmla="*/ 0 h 2169"/>
              <a:gd name="T26" fmla="*/ 2746 w 2746"/>
              <a:gd name="T27" fmla="*/ 2169 h 2169"/>
              <a:gd name="T28" fmla="*/ 28 w 2746"/>
              <a:gd name="T29" fmla="*/ 2169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6" h="2169">
                <a:moveTo>
                  <a:pt x="28" y="2169"/>
                </a:moveTo>
                <a:cubicBezTo>
                  <a:pt x="8" y="1758"/>
                  <a:pt x="8" y="1758"/>
                  <a:pt x="8" y="1758"/>
                </a:cubicBezTo>
                <a:cubicBezTo>
                  <a:pt x="0" y="1579"/>
                  <a:pt x="112" y="1417"/>
                  <a:pt x="281" y="1360"/>
                </a:cubicBezTo>
                <a:cubicBezTo>
                  <a:pt x="289" y="1357"/>
                  <a:pt x="289" y="1357"/>
                  <a:pt x="289" y="1357"/>
                </a:cubicBezTo>
                <a:cubicBezTo>
                  <a:pt x="465" y="1299"/>
                  <a:pt x="580" y="1131"/>
                  <a:pt x="572" y="946"/>
                </a:cubicBezTo>
                <a:cubicBezTo>
                  <a:pt x="565" y="816"/>
                  <a:pt x="559" y="693"/>
                  <a:pt x="559" y="693"/>
                </a:cubicBezTo>
                <a:cubicBezTo>
                  <a:pt x="559" y="690"/>
                  <a:pt x="559" y="686"/>
                  <a:pt x="559" y="683"/>
                </a:cubicBezTo>
                <a:cubicBezTo>
                  <a:pt x="553" y="422"/>
                  <a:pt x="797" y="227"/>
                  <a:pt x="1051" y="283"/>
                </a:cubicBezTo>
                <a:cubicBezTo>
                  <a:pt x="1628" y="409"/>
                  <a:pt x="1628" y="409"/>
                  <a:pt x="1628" y="409"/>
                </a:cubicBezTo>
                <a:cubicBezTo>
                  <a:pt x="1787" y="444"/>
                  <a:pt x="1951" y="380"/>
                  <a:pt x="2045" y="247"/>
                </a:cubicBezTo>
                <a:cubicBezTo>
                  <a:pt x="2099" y="171"/>
                  <a:pt x="2099" y="171"/>
                  <a:pt x="2099" y="171"/>
                </a:cubicBezTo>
                <a:cubicBezTo>
                  <a:pt x="2175" y="64"/>
                  <a:pt x="2299" y="0"/>
                  <a:pt x="2430" y="0"/>
                </a:cubicBezTo>
                <a:cubicBezTo>
                  <a:pt x="2746" y="0"/>
                  <a:pt x="2746" y="0"/>
                  <a:pt x="2746" y="0"/>
                </a:cubicBezTo>
                <a:cubicBezTo>
                  <a:pt x="2746" y="2169"/>
                  <a:pt x="2746" y="2169"/>
                  <a:pt x="2746" y="2169"/>
                </a:cubicBezTo>
                <a:lnTo>
                  <a:pt x="28" y="21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2" name="íṣļïde"/>
          <p:cNvGrpSpPr/>
          <p:nvPr/>
        </p:nvGrpSpPr>
        <p:grpSpPr>
          <a:xfrm>
            <a:off x="1211067" y="1586514"/>
            <a:ext cx="11330859" cy="4527343"/>
            <a:chOff x="1361556" y="1409700"/>
            <a:chExt cx="11088052" cy="4527343"/>
          </a:xfrm>
        </p:grpSpPr>
        <p:sp>
          <p:nvSpPr>
            <p:cNvPr id="12" name="îṡḻíďè">
              <a:extLst>
                <a:ext uri="{FF2B5EF4-FFF2-40B4-BE49-F238E27FC236}">
                  <a16:creationId xmlns:a16="http://schemas.microsoft.com/office/drawing/2014/main" id="{7B269C86-2A35-438B-9878-C40F02E8C93D}"/>
                </a:ext>
              </a:extLst>
            </p:cNvPr>
            <p:cNvSpPr/>
            <p:nvPr/>
          </p:nvSpPr>
          <p:spPr>
            <a:xfrm>
              <a:off x="1361556" y="1481860"/>
              <a:ext cx="5073711" cy="3894280"/>
            </a:xfrm>
            <a:prstGeom prst="roundRect">
              <a:avLst>
                <a:gd name="adj" fmla="val 7911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î$ľiďé">
              <a:extLst>
                <a:ext uri="{FF2B5EF4-FFF2-40B4-BE49-F238E27FC236}">
                  <a16:creationId xmlns:a16="http://schemas.microsoft.com/office/drawing/2014/main" id="{1EED84D6-BFD8-4475-B9BE-FA998EE682EB}"/>
                </a:ext>
              </a:extLst>
            </p:cNvPr>
            <p:cNvSpPr/>
            <p:nvPr/>
          </p:nvSpPr>
          <p:spPr>
            <a:xfrm flipV="1">
              <a:off x="9272762" y="1409700"/>
              <a:ext cx="1567678" cy="4527343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95000">
                    <a:schemeClr val="accent2">
                      <a:lumMod val="60000"/>
                      <a:lumOff val="40000"/>
                      <a:alpha val="0"/>
                    </a:schemeClr>
                  </a:gs>
                  <a:gs pos="0">
                    <a:schemeClr val="accent2"/>
                  </a:gs>
                </a:gsLst>
                <a:lin ang="114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ïs1íḓè">
              <a:extLst>
                <a:ext uri="{FF2B5EF4-FFF2-40B4-BE49-F238E27FC236}">
                  <a16:creationId xmlns:a16="http://schemas.microsoft.com/office/drawing/2014/main" id="{9F1B24E5-46D9-4672-8664-B9976A329650}"/>
                </a:ext>
              </a:extLst>
            </p:cNvPr>
            <p:cNvSpPr txBox="1"/>
            <p:nvPr/>
          </p:nvSpPr>
          <p:spPr>
            <a:xfrm>
              <a:off x="6972031" y="3358742"/>
              <a:ext cx="5477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聚焦目标检测方法</a:t>
              </a:r>
              <a:endParaRPr lang="en-US" altLang="zh-CN" dirty="0"/>
            </a:p>
            <a:p>
              <a:r>
                <a:rPr lang="zh-CN" altLang="en-US" dirty="0"/>
                <a:t>尝试</a:t>
              </a:r>
              <a:r>
                <a:rPr lang="en-US" altLang="zh-CN" dirty="0"/>
                <a:t>YOLOv10</a:t>
              </a:r>
              <a:endParaRPr lang="zh-CN" altLang="en-US" dirty="0"/>
            </a:p>
          </p:txBody>
        </p:sp>
        <p:sp>
          <p:nvSpPr>
            <p:cNvPr id="19" name="îṣḷîḓê">
              <a:extLst>
                <a:ext uri="{FF2B5EF4-FFF2-40B4-BE49-F238E27FC236}">
                  <a16:creationId xmlns:a16="http://schemas.microsoft.com/office/drawing/2014/main" id="{5253C162-CBF8-4808-8F3D-AC1F1E74F349}"/>
                </a:ext>
              </a:extLst>
            </p:cNvPr>
            <p:cNvSpPr txBox="1"/>
            <p:nvPr/>
          </p:nvSpPr>
          <p:spPr>
            <a:xfrm>
              <a:off x="6972031" y="2513508"/>
              <a:ext cx="43253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解决方式</a:t>
              </a:r>
              <a:endParaRPr lang="en-GB" altLang="zh-CN" sz="32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AAAF67A-CF51-9931-9C75-85DAAC4AA8C6}"/>
              </a:ext>
            </a:extLst>
          </p:cNvPr>
          <p:cNvSpPr txBox="1"/>
          <p:nvPr/>
        </p:nvSpPr>
        <p:spPr>
          <a:xfrm>
            <a:off x="6833951" y="4173198"/>
            <a:ext cx="2300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YOLO</a:t>
            </a:r>
            <a:r>
              <a:rPr lang="zh-CN" altLang="en-US" sz="1400" dirty="0"/>
              <a:t>系列目标检测方法在</a:t>
            </a:r>
            <a:r>
              <a:rPr lang="en-US" altLang="zh-CN" sz="1400" dirty="0" err="1"/>
              <a:t>pcb</a:t>
            </a:r>
            <a:r>
              <a:rPr lang="zh-CN" altLang="en-US" sz="1400" dirty="0"/>
              <a:t>板上的检测由来已久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YOLOv10</a:t>
            </a:r>
            <a:r>
              <a:rPr lang="zh-CN" altLang="en-US" sz="1400" dirty="0"/>
              <a:t>在五月份横空出世</a:t>
            </a: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24D19949-72B8-B188-7FB4-FD4CC409D695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1B7485-5281-FE4E-5B40-6859A1D1FB2B}"/>
              </a:ext>
            </a:extLst>
          </p:cNvPr>
          <p:cNvSpPr txBox="1"/>
          <p:nvPr/>
        </p:nvSpPr>
        <p:spPr>
          <a:xfrm>
            <a:off x="830437" y="1161210"/>
            <a:ext cx="532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主攻“           ”难点</a:t>
            </a:r>
          </a:p>
        </p:txBody>
      </p:sp>
      <p:sp>
        <p:nvSpPr>
          <p:cNvPr id="9" name="îṥļide">
            <a:extLst>
              <a:ext uri="{FF2B5EF4-FFF2-40B4-BE49-F238E27FC236}">
                <a16:creationId xmlns:a16="http://schemas.microsoft.com/office/drawing/2014/main" id="{38E14C10-D8EC-30EC-100C-F31A7596B144}"/>
              </a:ext>
            </a:extLst>
          </p:cNvPr>
          <p:cNvSpPr txBox="1"/>
          <p:nvPr/>
        </p:nvSpPr>
        <p:spPr>
          <a:xfrm>
            <a:off x="1984066" y="11612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DD4DA1-DE13-9BBF-5616-F8F98C4C211F}"/>
              </a:ext>
            </a:extLst>
          </p:cNvPr>
          <p:cNvSpPr txBox="1"/>
          <p:nvPr/>
        </p:nvSpPr>
        <p:spPr>
          <a:xfrm>
            <a:off x="13259189" y="1150273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/>
          <a:p>
            <a:pPr algn="ctr"/>
            <a:r>
              <a:rPr kumimoji="1"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kumimoji="1"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D9D0EA-FD28-141F-ED6F-368C0D5DBA22}"/>
              </a:ext>
            </a:extLst>
          </p:cNvPr>
          <p:cNvSpPr/>
          <p:nvPr/>
        </p:nvSpPr>
        <p:spPr>
          <a:xfrm>
            <a:off x="13919229" y="1105535"/>
            <a:ext cx="4141422" cy="495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实验具体内容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96D7CA-6BB7-2401-D95E-8DB58F76FCB7}"/>
              </a:ext>
            </a:extLst>
          </p:cNvPr>
          <p:cNvSpPr/>
          <p:nvPr/>
        </p:nvSpPr>
        <p:spPr>
          <a:xfrm>
            <a:off x="13919228" y="1606317"/>
            <a:ext cx="4141422" cy="191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通用异常检测方法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PromptAD</a:t>
            </a:r>
            <a:r>
              <a: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MuSc</a:t>
            </a:r>
            <a:r>
              <a: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目标检测方法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YOLOv10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7C4FD5-8811-1309-0C41-22B905C16685}"/>
              </a:ext>
            </a:extLst>
          </p:cNvPr>
          <p:cNvSpPr txBox="1"/>
          <p:nvPr/>
        </p:nvSpPr>
        <p:spPr>
          <a:xfrm>
            <a:off x="13259189" y="210521"/>
            <a:ext cx="4807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4000" b="1" dirty="0">
                <a:latin typeface="Arial" panose="020B0604020202020204" pitchFamily="34" charset="0"/>
                <a:ea typeface="微软雅黑" panose="020B0503020204020204" pitchFamily="34" charset="-122"/>
              </a:rPr>
              <a:t>项目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内容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706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0CB65E2-E8D1-4AE8-A10B-B628E5E43B17}"/>
              </a:ext>
            </a:extLst>
          </p:cNvPr>
          <p:cNvSpPr>
            <a:spLocks/>
          </p:cNvSpPr>
          <p:nvPr/>
        </p:nvSpPr>
        <p:spPr bwMode="auto">
          <a:xfrm flipH="1">
            <a:off x="0" y="-2734"/>
            <a:ext cx="7561944" cy="6860734"/>
          </a:xfrm>
          <a:custGeom>
            <a:avLst/>
            <a:gdLst>
              <a:gd name="T0" fmla="*/ 28 w 2746"/>
              <a:gd name="T1" fmla="*/ 2169 h 2169"/>
              <a:gd name="T2" fmla="*/ 8 w 2746"/>
              <a:gd name="T3" fmla="*/ 1758 h 2169"/>
              <a:gd name="T4" fmla="*/ 281 w 2746"/>
              <a:gd name="T5" fmla="*/ 1360 h 2169"/>
              <a:gd name="T6" fmla="*/ 289 w 2746"/>
              <a:gd name="T7" fmla="*/ 1357 h 2169"/>
              <a:gd name="T8" fmla="*/ 572 w 2746"/>
              <a:gd name="T9" fmla="*/ 946 h 2169"/>
              <a:gd name="T10" fmla="*/ 559 w 2746"/>
              <a:gd name="T11" fmla="*/ 693 h 2169"/>
              <a:gd name="T12" fmla="*/ 559 w 2746"/>
              <a:gd name="T13" fmla="*/ 683 h 2169"/>
              <a:gd name="T14" fmla="*/ 1051 w 2746"/>
              <a:gd name="T15" fmla="*/ 283 h 2169"/>
              <a:gd name="T16" fmla="*/ 1628 w 2746"/>
              <a:gd name="T17" fmla="*/ 409 h 2169"/>
              <a:gd name="T18" fmla="*/ 2045 w 2746"/>
              <a:gd name="T19" fmla="*/ 247 h 2169"/>
              <a:gd name="T20" fmla="*/ 2099 w 2746"/>
              <a:gd name="T21" fmla="*/ 171 h 2169"/>
              <a:gd name="T22" fmla="*/ 2430 w 2746"/>
              <a:gd name="T23" fmla="*/ 0 h 2169"/>
              <a:gd name="T24" fmla="*/ 2746 w 2746"/>
              <a:gd name="T25" fmla="*/ 0 h 2169"/>
              <a:gd name="T26" fmla="*/ 2746 w 2746"/>
              <a:gd name="T27" fmla="*/ 2169 h 2169"/>
              <a:gd name="T28" fmla="*/ 28 w 2746"/>
              <a:gd name="T29" fmla="*/ 2169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6" h="2169">
                <a:moveTo>
                  <a:pt x="28" y="2169"/>
                </a:moveTo>
                <a:cubicBezTo>
                  <a:pt x="8" y="1758"/>
                  <a:pt x="8" y="1758"/>
                  <a:pt x="8" y="1758"/>
                </a:cubicBezTo>
                <a:cubicBezTo>
                  <a:pt x="0" y="1579"/>
                  <a:pt x="112" y="1417"/>
                  <a:pt x="281" y="1360"/>
                </a:cubicBezTo>
                <a:cubicBezTo>
                  <a:pt x="289" y="1357"/>
                  <a:pt x="289" y="1357"/>
                  <a:pt x="289" y="1357"/>
                </a:cubicBezTo>
                <a:cubicBezTo>
                  <a:pt x="465" y="1299"/>
                  <a:pt x="580" y="1131"/>
                  <a:pt x="572" y="946"/>
                </a:cubicBezTo>
                <a:cubicBezTo>
                  <a:pt x="565" y="816"/>
                  <a:pt x="559" y="693"/>
                  <a:pt x="559" y="693"/>
                </a:cubicBezTo>
                <a:cubicBezTo>
                  <a:pt x="559" y="690"/>
                  <a:pt x="559" y="686"/>
                  <a:pt x="559" y="683"/>
                </a:cubicBezTo>
                <a:cubicBezTo>
                  <a:pt x="553" y="422"/>
                  <a:pt x="797" y="227"/>
                  <a:pt x="1051" y="283"/>
                </a:cubicBezTo>
                <a:cubicBezTo>
                  <a:pt x="1628" y="409"/>
                  <a:pt x="1628" y="409"/>
                  <a:pt x="1628" y="409"/>
                </a:cubicBezTo>
                <a:cubicBezTo>
                  <a:pt x="1787" y="444"/>
                  <a:pt x="1951" y="380"/>
                  <a:pt x="2045" y="247"/>
                </a:cubicBezTo>
                <a:cubicBezTo>
                  <a:pt x="2099" y="171"/>
                  <a:pt x="2099" y="171"/>
                  <a:pt x="2099" y="171"/>
                </a:cubicBezTo>
                <a:cubicBezTo>
                  <a:pt x="2175" y="64"/>
                  <a:pt x="2299" y="0"/>
                  <a:pt x="2430" y="0"/>
                </a:cubicBezTo>
                <a:cubicBezTo>
                  <a:pt x="2746" y="0"/>
                  <a:pt x="2746" y="0"/>
                  <a:pt x="2746" y="0"/>
                </a:cubicBezTo>
                <a:cubicBezTo>
                  <a:pt x="2746" y="2169"/>
                  <a:pt x="2746" y="2169"/>
                  <a:pt x="2746" y="2169"/>
                </a:cubicBezTo>
                <a:lnTo>
                  <a:pt x="28" y="21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C1E3855-478F-1280-6524-8658F8B5AEB4}"/>
              </a:ext>
            </a:extLst>
          </p:cNvPr>
          <p:cNvSpPr/>
          <p:nvPr/>
        </p:nvSpPr>
        <p:spPr>
          <a:xfrm>
            <a:off x="145672" y="2804260"/>
            <a:ext cx="6426097" cy="2418050"/>
          </a:xfrm>
          <a:prstGeom prst="roundRect">
            <a:avLst>
              <a:gd name="adj" fmla="val 583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5A6D2201-2ED8-0086-F974-5B908438D46C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37918E-5009-1B36-8C3C-793A116F598E}"/>
              </a:ext>
            </a:extLst>
          </p:cNvPr>
          <p:cNvSpPr txBox="1"/>
          <p:nvPr/>
        </p:nvSpPr>
        <p:spPr>
          <a:xfrm>
            <a:off x="6717438" y="2694888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/>
          <a:p>
            <a:pPr algn="ctr"/>
            <a:r>
              <a:rPr kumimoji="1"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kumimoji="1"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964A65-1C88-2443-C4FA-565AB1958227}"/>
              </a:ext>
            </a:extLst>
          </p:cNvPr>
          <p:cNvSpPr/>
          <p:nvPr/>
        </p:nvSpPr>
        <p:spPr>
          <a:xfrm>
            <a:off x="7377478" y="2650150"/>
            <a:ext cx="4141422" cy="495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实验具体内容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5F181B-B941-6762-E499-4067F2AD7F0B}"/>
              </a:ext>
            </a:extLst>
          </p:cNvPr>
          <p:cNvSpPr/>
          <p:nvPr/>
        </p:nvSpPr>
        <p:spPr>
          <a:xfrm>
            <a:off x="7377477" y="3150932"/>
            <a:ext cx="4141422" cy="191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通用异常检测方法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PromptAD</a:t>
            </a:r>
            <a:r>
              <a: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MuSc</a:t>
            </a:r>
            <a:r>
              <a: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目标检测方法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YOLOv10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F4A8A1-160E-1C29-2304-5057C4A22BEB}"/>
              </a:ext>
            </a:extLst>
          </p:cNvPr>
          <p:cNvSpPr txBox="1"/>
          <p:nvPr/>
        </p:nvSpPr>
        <p:spPr>
          <a:xfrm>
            <a:off x="6717438" y="1755136"/>
            <a:ext cx="4807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4000" b="1" dirty="0">
                <a:latin typeface="Arial" panose="020B0604020202020204" pitchFamily="34" charset="0"/>
                <a:ea typeface="微软雅黑" panose="020B0503020204020204" pitchFamily="34" charset="-122"/>
              </a:rPr>
              <a:t>项目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内容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D600E3-52D6-3290-EE6A-B9B9C8A0F517}"/>
              </a:ext>
            </a:extLst>
          </p:cNvPr>
          <p:cNvSpPr txBox="1"/>
          <p:nvPr/>
        </p:nvSpPr>
        <p:spPr>
          <a:xfrm>
            <a:off x="830437" y="1161210"/>
            <a:ext cx="532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主攻“           ”难点</a:t>
            </a:r>
          </a:p>
        </p:txBody>
      </p:sp>
      <p:sp>
        <p:nvSpPr>
          <p:cNvPr id="5" name="îṥļide">
            <a:extLst>
              <a:ext uri="{FF2B5EF4-FFF2-40B4-BE49-F238E27FC236}">
                <a16:creationId xmlns:a16="http://schemas.microsoft.com/office/drawing/2014/main" id="{B9F456EC-2E74-543B-A3D5-B2996A02361F}"/>
              </a:ext>
            </a:extLst>
          </p:cNvPr>
          <p:cNvSpPr txBox="1"/>
          <p:nvPr/>
        </p:nvSpPr>
        <p:spPr>
          <a:xfrm>
            <a:off x="1984066" y="11612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3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ḻï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ŝ1íḍe"/>
          <p:cNvGrpSpPr/>
          <p:nvPr/>
        </p:nvGrpSpPr>
        <p:grpSpPr>
          <a:xfrm>
            <a:off x="754602" y="1711204"/>
            <a:ext cx="10682793" cy="4320446"/>
            <a:chOff x="754602" y="1711204"/>
            <a:chExt cx="10682793" cy="4320446"/>
          </a:xfrm>
        </p:grpSpPr>
        <p:sp>
          <p:nvSpPr>
            <p:cNvPr id="8" name="íšḷîḓè">
              <a:extLst>
                <a:ext uri="{FF2B5EF4-FFF2-40B4-BE49-F238E27FC236}">
                  <a16:creationId xmlns:a16="http://schemas.microsoft.com/office/drawing/2014/main" id="{4BFA190B-074C-46DF-B0EB-3F42F0AE9E82}"/>
                </a:ext>
              </a:extLst>
            </p:cNvPr>
            <p:cNvSpPr/>
            <p:nvPr/>
          </p:nvSpPr>
          <p:spPr>
            <a:xfrm flipH="1" flipV="1">
              <a:off x="754604" y="2488764"/>
              <a:ext cx="10682791" cy="3542886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  <a:gs pos="20000">
                    <a:schemeClr val="accent3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isľíḓê">
              <a:extLst>
                <a:ext uri="{FF2B5EF4-FFF2-40B4-BE49-F238E27FC236}">
                  <a16:creationId xmlns:a16="http://schemas.microsoft.com/office/drawing/2014/main" id="{CC57F915-7B7D-45DE-AD5F-1D15072DEEFA}"/>
                </a:ext>
              </a:extLst>
            </p:cNvPr>
            <p:cNvSpPr txBox="1"/>
            <p:nvPr/>
          </p:nvSpPr>
          <p:spPr>
            <a:xfrm>
              <a:off x="1012417" y="1711204"/>
              <a:ext cx="2185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YOLOv10</a:t>
              </a:r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优势</a:t>
              </a:r>
              <a:endPara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ïšļïďe">
              <a:extLst>
                <a:ext uri="{FF2B5EF4-FFF2-40B4-BE49-F238E27FC236}">
                  <a16:creationId xmlns:a16="http://schemas.microsoft.com/office/drawing/2014/main" id="{1B0A14F5-56D0-478F-B99D-C79A645988DE}"/>
                </a:ext>
              </a:extLst>
            </p:cNvPr>
            <p:cNvSpPr/>
            <p:nvPr/>
          </p:nvSpPr>
          <p:spPr>
            <a:xfrm flipH="1">
              <a:off x="754602" y="1711204"/>
              <a:ext cx="107044" cy="461665"/>
            </a:xfrm>
            <a:prstGeom prst="roundRect">
              <a:avLst>
                <a:gd name="adj" fmla="val 449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îṣľiḋê">
              <a:extLst>
                <a:ext uri="{FF2B5EF4-FFF2-40B4-BE49-F238E27FC236}">
                  <a16:creationId xmlns:a16="http://schemas.microsoft.com/office/drawing/2014/main" id="{103C01B3-8B13-419E-9C4B-DC7460C63989}"/>
                </a:ext>
              </a:extLst>
            </p:cNvPr>
            <p:cNvSpPr txBox="1"/>
            <p:nvPr/>
          </p:nvSpPr>
          <p:spPr>
            <a:xfrm>
              <a:off x="1171574" y="3490100"/>
              <a:ext cx="93047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无</a:t>
              </a:r>
              <a:r>
                <a:rPr lang="en-US" altLang="zh-CN" sz="1400" dirty="0"/>
                <a:t>NMS</a:t>
              </a:r>
              <a:r>
                <a:rPr lang="zh-CN" altLang="en-US" sz="1400" dirty="0"/>
                <a:t>的一致双分配</a:t>
              </a:r>
              <a:r>
                <a:rPr lang="en-US" altLang="zh-CN" sz="1400" dirty="0"/>
                <a:t>(consistent dual assignments)</a:t>
              </a:r>
              <a:r>
                <a:rPr lang="zh-CN" altLang="en-US" sz="1400" dirty="0"/>
                <a:t>：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YOLOv10</a:t>
              </a:r>
              <a:r>
                <a:rPr lang="zh-CN" altLang="en-US" sz="1400" dirty="0"/>
                <a:t>提出了一种通过双标签分配而不用非极大值抑制</a:t>
              </a:r>
              <a:r>
                <a:rPr lang="en-US" altLang="zh-CN" sz="1400" dirty="0"/>
                <a:t>NMS</a:t>
              </a:r>
              <a:r>
                <a:rPr lang="zh-CN" altLang="en-US" sz="1400" dirty="0"/>
                <a:t>的策略。这种方法结合了一对多和一对一分配策略的优势，提高了效率并保持了性能。</a:t>
              </a:r>
            </a:p>
            <a:p>
              <a:endParaRPr lang="en-US" altLang="zh-CN" sz="1400" dirty="0"/>
            </a:p>
            <a:p>
              <a:r>
                <a:rPr lang="zh-CN" altLang="en-US" sz="1400" dirty="0"/>
                <a:t>效率</a:t>
              </a:r>
              <a:r>
                <a:rPr lang="en-US" altLang="zh-CN" sz="1400" dirty="0"/>
                <a:t>-</a:t>
              </a:r>
              <a:r>
                <a:rPr lang="zh-CN" altLang="en-US" sz="1400" dirty="0"/>
                <a:t>精度驱动的模型设计</a:t>
              </a:r>
              <a:r>
                <a:rPr lang="en-US" altLang="zh-CN" sz="1400" dirty="0"/>
                <a:t>(Holistic Efficiency-Accuracy Driven Model Design)</a:t>
              </a:r>
              <a:r>
                <a:rPr lang="zh-CN" altLang="en-US" sz="1400" dirty="0"/>
                <a:t>：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轻量化分类头：在不显著影响性能的情况下，减少了计算开销。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空间</a:t>
              </a:r>
              <a:r>
                <a:rPr lang="en-US" altLang="zh-CN" sz="1400" dirty="0"/>
                <a:t>-</a:t>
              </a:r>
              <a:r>
                <a:rPr lang="zh-CN" altLang="en-US" sz="1400" dirty="0"/>
                <a:t>通道解耦下采样：解耦空间下采样和通道调整，优化计算成本。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基于秩的块设计：根据各阶段的内在秩适应块设计，减少冗余，提高效率。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大核卷积和部分自注意力</a:t>
              </a:r>
              <a:r>
                <a:rPr lang="en-US" altLang="zh-CN" sz="1400" dirty="0"/>
                <a:t>PSA</a:t>
              </a:r>
              <a:r>
                <a:rPr lang="zh-CN" altLang="en-US" sz="1400" dirty="0"/>
                <a:t>：在不显著增加计算成本的情况下，增强了感受野和全局建模能力。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49134A2-6E73-B041-538D-6B7722ABF1FF}"/>
              </a:ext>
            </a:extLst>
          </p:cNvPr>
          <p:cNvSpPr txBox="1"/>
          <p:nvPr/>
        </p:nvSpPr>
        <p:spPr>
          <a:xfrm>
            <a:off x="1323974" y="2862086"/>
            <a:ext cx="1562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创新点</a:t>
            </a:r>
          </a:p>
          <a:p>
            <a:endParaRPr lang="zh-CN" altLang="en-US" sz="28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D1E80E7-10E6-462C-FC76-28C285F07D45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5B0EF8-61A9-85EC-5576-49FFC6161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5"/>
          <a:stretch/>
        </p:blipFill>
        <p:spPr>
          <a:xfrm>
            <a:off x="1171574" y="8090276"/>
            <a:ext cx="9351421" cy="33126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653CFE-B980-BE46-F2B3-9BAA10C782E1}"/>
              </a:ext>
            </a:extLst>
          </p:cNvPr>
          <p:cNvSpPr txBox="1"/>
          <p:nvPr/>
        </p:nvSpPr>
        <p:spPr>
          <a:xfrm>
            <a:off x="830437" y="1161210"/>
            <a:ext cx="532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主攻“           ”难点</a:t>
            </a:r>
          </a:p>
        </p:txBody>
      </p:sp>
      <p:sp>
        <p:nvSpPr>
          <p:cNvPr id="10" name="îṥļide">
            <a:extLst>
              <a:ext uri="{FF2B5EF4-FFF2-40B4-BE49-F238E27FC236}">
                <a16:creationId xmlns:a16="http://schemas.microsoft.com/office/drawing/2014/main" id="{EDE4B093-0CC4-3386-189C-894D19400EDB}"/>
              </a:ext>
            </a:extLst>
          </p:cNvPr>
          <p:cNvSpPr txBox="1"/>
          <p:nvPr/>
        </p:nvSpPr>
        <p:spPr>
          <a:xfrm>
            <a:off x="1984066" y="11612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5D2F31B-6CC5-6900-681A-1CB51CD7FD74}"/>
              </a:ext>
            </a:extLst>
          </p:cNvPr>
          <p:cNvSpPr>
            <a:spLocks/>
          </p:cNvSpPr>
          <p:nvPr/>
        </p:nvSpPr>
        <p:spPr bwMode="auto">
          <a:xfrm flipH="1">
            <a:off x="-8543748" y="1942036"/>
            <a:ext cx="7561944" cy="6860734"/>
          </a:xfrm>
          <a:custGeom>
            <a:avLst/>
            <a:gdLst>
              <a:gd name="T0" fmla="*/ 28 w 2746"/>
              <a:gd name="T1" fmla="*/ 2169 h 2169"/>
              <a:gd name="T2" fmla="*/ 8 w 2746"/>
              <a:gd name="T3" fmla="*/ 1758 h 2169"/>
              <a:gd name="T4" fmla="*/ 281 w 2746"/>
              <a:gd name="T5" fmla="*/ 1360 h 2169"/>
              <a:gd name="T6" fmla="*/ 289 w 2746"/>
              <a:gd name="T7" fmla="*/ 1357 h 2169"/>
              <a:gd name="T8" fmla="*/ 572 w 2746"/>
              <a:gd name="T9" fmla="*/ 946 h 2169"/>
              <a:gd name="T10" fmla="*/ 559 w 2746"/>
              <a:gd name="T11" fmla="*/ 693 h 2169"/>
              <a:gd name="T12" fmla="*/ 559 w 2746"/>
              <a:gd name="T13" fmla="*/ 683 h 2169"/>
              <a:gd name="T14" fmla="*/ 1051 w 2746"/>
              <a:gd name="T15" fmla="*/ 283 h 2169"/>
              <a:gd name="T16" fmla="*/ 1628 w 2746"/>
              <a:gd name="T17" fmla="*/ 409 h 2169"/>
              <a:gd name="T18" fmla="*/ 2045 w 2746"/>
              <a:gd name="T19" fmla="*/ 247 h 2169"/>
              <a:gd name="T20" fmla="*/ 2099 w 2746"/>
              <a:gd name="T21" fmla="*/ 171 h 2169"/>
              <a:gd name="T22" fmla="*/ 2430 w 2746"/>
              <a:gd name="T23" fmla="*/ 0 h 2169"/>
              <a:gd name="T24" fmla="*/ 2746 w 2746"/>
              <a:gd name="T25" fmla="*/ 0 h 2169"/>
              <a:gd name="T26" fmla="*/ 2746 w 2746"/>
              <a:gd name="T27" fmla="*/ 2169 h 2169"/>
              <a:gd name="T28" fmla="*/ 28 w 2746"/>
              <a:gd name="T29" fmla="*/ 2169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6" h="2169">
                <a:moveTo>
                  <a:pt x="28" y="2169"/>
                </a:moveTo>
                <a:cubicBezTo>
                  <a:pt x="8" y="1758"/>
                  <a:pt x="8" y="1758"/>
                  <a:pt x="8" y="1758"/>
                </a:cubicBezTo>
                <a:cubicBezTo>
                  <a:pt x="0" y="1579"/>
                  <a:pt x="112" y="1417"/>
                  <a:pt x="281" y="1360"/>
                </a:cubicBezTo>
                <a:cubicBezTo>
                  <a:pt x="289" y="1357"/>
                  <a:pt x="289" y="1357"/>
                  <a:pt x="289" y="1357"/>
                </a:cubicBezTo>
                <a:cubicBezTo>
                  <a:pt x="465" y="1299"/>
                  <a:pt x="580" y="1131"/>
                  <a:pt x="572" y="946"/>
                </a:cubicBezTo>
                <a:cubicBezTo>
                  <a:pt x="565" y="816"/>
                  <a:pt x="559" y="693"/>
                  <a:pt x="559" y="693"/>
                </a:cubicBezTo>
                <a:cubicBezTo>
                  <a:pt x="559" y="690"/>
                  <a:pt x="559" y="686"/>
                  <a:pt x="559" y="683"/>
                </a:cubicBezTo>
                <a:cubicBezTo>
                  <a:pt x="553" y="422"/>
                  <a:pt x="797" y="227"/>
                  <a:pt x="1051" y="283"/>
                </a:cubicBezTo>
                <a:cubicBezTo>
                  <a:pt x="1628" y="409"/>
                  <a:pt x="1628" y="409"/>
                  <a:pt x="1628" y="409"/>
                </a:cubicBezTo>
                <a:cubicBezTo>
                  <a:pt x="1787" y="444"/>
                  <a:pt x="1951" y="380"/>
                  <a:pt x="2045" y="247"/>
                </a:cubicBezTo>
                <a:cubicBezTo>
                  <a:pt x="2099" y="171"/>
                  <a:pt x="2099" y="171"/>
                  <a:pt x="2099" y="171"/>
                </a:cubicBezTo>
                <a:cubicBezTo>
                  <a:pt x="2175" y="64"/>
                  <a:pt x="2299" y="0"/>
                  <a:pt x="2430" y="0"/>
                </a:cubicBezTo>
                <a:cubicBezTo>
                  <a:pt x="2746" y="0"/>
                  <a:pt x="2746" y="0"/>
                  <a:pt x="2746" y="0"/>
                </a:cubicBezTo>
                <a:cubicBezTo>
                  <a:pt x="2746" y="2169"/>
                  <a:pt x="2746" y="2169"/>
                  <a:pt x="2746" y="2169"/>
                </a:cubicBezTo>
                <a:lnTo>
                  <a:pt x="28" y="21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9279E9C-A2C2-321C-BF3A-53CC0E2E1D91}"/>
              </a:ext>
            </a:extLst>
          </p:cNvPr>
          <p:cNvSpPr/>
          <p:nvPr/>
        </p:nvSpPr>
        <p:spPr>
          <a:xfrm>
            <a:off x="-7407901" y="1279739"/>
            <a:ext cx="6426097" cy="2418050"/>
          </a:xfrm>
          <a:prstGeom prst="roundRect">
            <a:avLst>
              <a:gd name="adj" fmla="val 583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BA1B10-58CD-AA97-64E5-7BA675A18B4F}"/>
              </a:ext>
            </a:extLst>
          </p:cNvPr>
          <p:cNvSpPr txBox="1"/>
          <p:nvPr/>
        </p:nvSpPr>
        <p:spPr>
          <a:xfrm>
            <a:off x="14071548" y="939752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wrap="none" lIns="108000" tIns="108000" rIns="108000" bIns="108000" rtlCol="0" anchor="ctr" anchorCtr="0">
            <a:noAutofit/>
          </a:bodyPr>
          <a:lstStyle/>
          <a:p>
            <a:pPr algn="ctr"/>
            <a:r>
              <a:rPr kumimoji="1"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kumimoji="1"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9AF223-163F-96B3-133D-420D00D286CA}"/>
              </a:ext>
            </a:extLst>
          </p:cNvPr>
          <p:cNvSpPr/>
          <p:nvPr/>
        </p:nvSpPr>
        <p:spPr>
          <a:xfrm>
            <a:off x="14731588" y="895014"/>
            <a:ext cx="4141422" cy="495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实验具体内容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976DD6-57AA-DABC-212E-70B56F161C9B}"/>
              </a:ext>
            </a:extLst>
          </p:cNvPr>
          <p:cNvSpPr/>
          <p:nvPr/>
        </p:nvSpPr>
        <p:spPr>
          <a:xfrm>
            <a:off x="14731587" y="1395796"/>
            <a:ext cx="4141422" cy="1915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通用异常检测方法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PromptAD</a:t>
            </a:r>
            <a:r>
              <a: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MuSc</a:t>
            </a:r>
            <a:r>
              <a: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目标检测方法</a:t>
            </a:r>
            <a:endParaRPr kumimoji="1" lang="en-US" altLang="zh-CN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YOLOv10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89750BE-CB4A-E814-BFCE-493482A24F9A}"/>
              </a:ext>
            </a:extLst>
          </p:cNvPr>
          <p:cNvSpPr txBox="1"/>
          <p:nvPr/>
        </p:nvSpPr>
        <p:spPr>
          <a:xfrm>
            <a:off x="14071548" y="0"/>
            <a:ext cx="4807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4000" b="1" dirty="0">
                <a:latin typeface="Arial" panose="020B0604020202020204" pitchFamily="34" charset="0"/>
                <a:ea typeface="微软雅黑" panose="020B0503020204020204" pitchFamily="34" charset="-122"/>
              </a:rPr>
              <a:t>项目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内容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11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ḻï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ŝ1íḍe"/>
          <p:cNvGrpSpPr/>
          <p:nvPr/>
        </p:nvGrpSpPr>
        <p:grpSpPr>
          <a:xfrm>
            <a:off x="754602" y="1711204"/>
            <a:ext cx="10682793" cy="4320446"/>
            <a:chOff x="754602" y="1711204"/>
            <a:chExt cx="10682793" cy="4320446"/>
          </a:xfrm>
        </p:grpSpPr>
        <p:sp>
          <p:nvSpPr>
            <p:cNvPr id="8" name="íšḷîḓè">
              <a:extLst>
                <a:ext uri="{FF2B5EF4-FFF2-40B4-BE49-F238E27FC236}">
                  <a16:creationId xmlns:a16="http://schemas.microsoft.com/office/drawing/2014/main" id="{4BFA190B-074C-46DF-B0EB-3F42F0AE9E82}"/>
                </a:ext>
              </a:extLst>
            </p:cNvPr>
            <p:cNvSpPr/>
            <p:nvPr/>
          </p:nvSpPr>
          <p:spPr>
            <a:xfrm flipH="1" flipV="1">
              <a:off x="754604" y="2488764"/>
              <a:ext cx="10682791" cy="3542886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  <a:gs pos="20000">
                    <a:schemeClr val="accent3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isľíḓê">
              <a:extLst>
                <a:ext uri="{FF2B5EF4-FFF2-40B4-BE49-F238E27FC236}">
                  <a16:creationId xmlns:a16="http://schemas.microsoft.com/office/drawing/2014/main" id="{CC57F915-7B7D-45DE-AD5F-1D15072DEEFA}"/>
                </a:ext>
              </a:extLst>
            </p:cNvPr>
            <p:cNvSpPr txBox="1"/>
            <p:nvPr/>
          </p:nvSpPr>
          <p:spPr>
            <a:xfrm>
              <a:off x="1012417" y="1711204"/>
              <a:ext cx="2185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YOLOv10</a:t>
              </a:r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优势</a:t>
              </a:r>
              <a:endPara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ïšļïďe">
              <a:extLst>
                <a:ext uri="{FF2B5EF4-FFF2-40B4-BE49-F238E27FC236}">
                  <a16:creationId xmlns:a16="http://schemas.microsoft.com/office/drawing/2014/main" id="{1B0A14F5-56D0-478F-B99D-C79A645988DE}"/>
                </a:ext>
              </a:extLst>
            </p:cNvPr>
            <p:cNvSpPr/>
            <p:nvPr/>
          </p:nvSpPr>
          <p:spPr>
            <a:xfrm flipH="1">
              <a:off x="754602" y="1711204"/>
              <a:ext cx="107044" cy="461665"/>
            </a:xfrm>
            <a:prstGeom prst="roundRect">
              <a:avLst>
                <a:gd name="adj" fmla="val 449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îṣľiḋê">
              <a:extLst>
                <a:ext uri="{FF2B5EF4-FFF2-40B4-BE49-F238E27FC236}">
                  <a16:creationId xmlns:a16="http://schemas.microsoft.com/office/drawing/2014/main" id="{103C01B3-8B13-419E-9C4B-DC7460C63989}"/>
                </a:ext>
              </a:extLst>
            </p:cNvPr>
            <p:cNvSpPr txBox="1"/>
            <p:nvPr/>
          </p:nvSpPr>
          <p:spPr>
            <a:xfrm>
              <a:off x="1171574" y="3490100"/>
              <a:ext cx="93047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无</a:t>
              </a:r>
              <a:r>
                <a:rPr lang="en-US" altLang="zh-CN" sz="1400" dirty="0"/>
                <a:t>NMS</a:t>
              </a:r>
              <a:r>
                <a:rPr lang="zh-CN" altLang="en-US" sz="1400" dirty="0"/>
                <a:t>的一致双分配</a:t>
              </a:r>
              <a:r>
                <a:rPr lang="en-US" altLang="zh-CN" sz="1400" dirty="0"/>
                <a:t>(consistent dual assignments)</a:t>
              </a:r>
              <a:r>
                <a:rPr lang="zh-CN" altLang="en-US" sz="1400" dirty="0"/>
                <a:t>：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YOLOv10</a:t>
              </a:r>
              <a:r>
                <a:rPr lang="zh-CN" altLang="en-US" sz="1400" dirty="0"/>
                <a:t>提出了一种通过双标签分配而不用非极大值抑制</a:t>
              </a:r>
              <a:r>
                <a:rPr lang="en-US" altLang="zh-CN" sz="1400" dirty="0"/>
                <a:t>NMS</a:t>
              </a:r>
              <a:r>
                <a:rPr lang="zh-CN" altLang="en-US" sz="1400" dirty="0"/>
                <a:t>的策略。这种方法结合了一对多和一对一分配策略的优势，提高了效率并保持了性能。</a:t>
              </a:r>
            </a:p>
            <a:p>
              <a:endParaRPr lang="en-US" altLang="zh-CN" sz="1400" dirty="0"/>
            </a:p>
            <a:p>
              <a:r>
                <a:rPr lang="zh-CN" altLang="en-US" sz="1400" dirty="0"/>
                <a:t>效率</a:t>
              </a:r>
              <a:r>
                <a:rPr lang="en-US" altLang="zh-CN" sz="1400" dirty="0"/>
                <a:t>-</a:t>
              </a:r>
              <a:r>
                <a:rPr lang="zh-CN" altLang="en-US" sz="1400" dirty="0"/>
                <a:t>精度驱动的模型设计</a:t>
              </a:r>
              <a:r>
                <a:rPr lang="en-US" altLang="zh-CN" sz="1400" dirty="0"/>
                <a:t>(Holistic Efficiency-Accuracy Driven Model Design)</a:t>
              </a:r>
              <a:r>
                <a:rPr lang="zh-CN" altLang="en-US" sz="1400" dirty="0"/>
                <a:t>：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轻量化分类头：在不显著影响性能的情况下，减少了计算开销。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空间</a:t>
              </a:r>
              <a:r>
                <a:rPr lang="en-US" altLang="zh-CN" sz="1400" dirty="0"/>
                <a:t>-</a:t>
              </a:r>
              <a:r>
                <a:rPr lang="zh-CN" altLang="en-US" sz="1400" dirty="0"/>
                <a:t>通道解耦下采样：解耦空间下采样和通道调整，优化计算成本。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基于秩的块设计：根据各阶段的内在秩适应块设计，减少冗余，提高效率。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大核卷积和部分自注意力</a:t>
              </a:r>
              <a:r>
                <a:rPr lang="en-US" altLang="zh-CN" sz="1400" dirty="0"/>
                <a:t>PSA</a:t>
              </a:r>
              <a:r>
                <a:rPr lang="zh-CN" altLang="en-US" sz="1400" dirty="0"/>
                <a:t>：在不显著增加计算成本的情况下，增强了感受野和全局建模能力。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49134A2-6E73-B041-538D-6B7722ABF1FF}"/>
              </a:ext>
            </a:extLst>
          </p:cNvPr>
          <p:cNvSpPr txBox="1"/>
          <p:nvPr/>
        </p:nvSpPr>
        <p:spPr>
          <a:xfrm>
            <a:off x="1323974" y="2862086"/>
            <a:ext cx="1562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创新点</a:t>
            </a:r>
          </a:p>
          <a:p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2B4C89-F88D-010A-1BA7-FB4834C2D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5"/>
          <a:stretch/>
        </p:blipFill>
        <p:spPr>
          <a:xfrm>
            <a:off x="1171574" y="2603876"/>
            <a:ext cx="9351421" cy="3312662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1D1E80E7-10E6-462C-FC76-28C285F07D45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952C7-0CA1-AABC-5149-E2405459C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39376" y="8687679"/>
            <a:ext cx="6337007" cy="3219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4EAEB18-6BE8-4338-673A-D71168C72527}"/>
              </a:ext>
            </a:extLst>
          </p:cNvPr>
          <p:cNvGrpSpPr/>
          <p:nvPr/>
        </p:nvGrpSpPr>
        <p:grpSpPr>
          <a:xfrm>
            <a:off x="11437395" y="9406253"/>
            <a:ext cx="4807812" cy="2500525"/>
            <a:chOff x="6717438" y="1755136"/>
            <a:chExt cx="4807812" cy="250052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C425F3E-6247-A4ED-5B44-F547F8FEE95F}"/>
                </a:ext>
              </a:extLst>
            </p:cNvPr>
            <p:cNvGrpSpPr/>
            <p:nvPr/>
          </p:nvGrpSpPr>
          <p:grpSpPr>
            <a:xfrm>
              <a:off x="6717438" y="2607220"/>
              <a:ext cx="4801462" cy="1648441"/>
              <a:chOff x="6481337" y="822887"/>
              <a:chExt cx="4801462" cy="1648441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2D0D13-2273-AE22-8A2E-DF79B36EED63}"/>
                  </a:ext>
                </a:extLst>
              </p:cNvPr>
              <p:cNvSpPr txBox="1"/>
              <p:nvPr/>
            </p:nvSpPr>
            <p:spPr>
              <a:xfrm>
                <a:off x="6481337" y="867625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03</a:t>
                </a:r>
                <a:endParaRPr kumimoji="1"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09AC41B-2580-32BC-E324-8815BD311CF0}"/>
                  </a:ext>
                </a:extLst>
              </p:cNvPr>
              <p:cNvSpPr/>
              <p:nvPr/>
            </p:nvSpPr>
            <p:spPr>
              <a:xfrm>
                <a:off x="7141377" y="822887"/>
                <a:ext cx="4141422" cy="4951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投入模型前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FB90FD0-A8D5-87BA-52D2-9C61C43B4868}"/>
                  </a:ext>
                </a:extLst>
              </p:cNvPr>
              <p:cNvSpPr/>
              <p:nvPr/>
            </p:nvSpPr>
            <p:spPr>
              <a:xfrm>
                <a:off x="7141376" y="1323669"/>
                <a:ext cx="4141422" cy="1147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解决数据集少这一主要矛盾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采取少样本 </a:t>
                </a:r>
                <a:r>
                  <a: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few-shot</a:t>
                </a: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one-shot</a:t>
                </a: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等方式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尽量增加样本量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617044E-6376-C7BF-4CDE-59B69E329BC8}"/>
                </a:ext>
              </a:extLst>
            </p:cNvPr>
            <p:cNvSpPr txBox="1"/>
            <p:nvPr/>
          </p:nvSpPr>
          <p:spPr>
            <a:xfrm>
              <a:off x="6717438" y="1755136"/>
              <a:ext cx="4807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40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项目内容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F00740AB-BCE3-F254-CD15-81C22CAB4ECA}"/>
              </a:ext>
            </a:extLst>
          </p:cNvPr>
          <p:cNvSpPr txBox="1"/>
          <p:nvPr/>
        </p:nvSpPr>
        <p:spPr>
          <a:xfrm>
            <a:off x="830437" y="1161210"/>
            <a:ext cx="532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主攻“           ”难点</a:t>
            </a:r>
          </a:p>
        </p:txBody>
      </p:sp>
      <p:sp>
        <p:nvSpPr>
          <p:cNvPr id="30" name="îṥļide">
            <a:extLst>
              <a:ext uri="{FF2B5EF4-FFF2-40B4-BE49-F238E27FC236}">
                <a16:creationId xmlns:a16="http://schemas.microsoft.com/office/drawing/2014/main" id="{8CD75FF4-FE68-17AA-AEFE-2EF5BABB5E21}"/>
              </a:ext>
            </a:extLst>
          </p:cNvPr>
          <p:cNvSpPr txBox="1"/>
          <p:nvPr/>
        </p:nvSpPr>
        <p:spPr>
          <a:xfrm>
            <a:off x="1984066" y="11612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  <p:sp>
        <p:nvSpPr>
          <p:cNvPr id="31" name="îṥļide">
            <a:extLst>
              <a:ext uri="{FF2B5EF4-FFF2-40B4-BE49-F238E27FC236}">
                <a16:creationId xmlns:a16="http://schemas.microsoft.com/office/drawing/2014/main" id="{4F5FA180-926A-A5E2-55C6-483AACCCAD65}"/>
              </a:ext>
            </a:extLst>
          </p:cNvPr>
          <p:cNvSpPr txBox="1"/>
          <p:nvPr/>
        </p:nvSpPr>
        <p:spPr>
          <a:xfrm>
            <a:off x="-1521134" y="17925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少样本</a:t>
            </a:r>
          </a:p>
        </p:txBody>
      </p:sp>
    </p:spTree>
    <p:extLst>
      <p:ext uri="{BB962C8B-B14F-4D97-AF65-F5344CB8AC3E}">
        <p14:creationId xmlns:p14="http://schemas.microsoft.com/office/powerpoint/2010/main" val="356636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ḻï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777FD0A-7E5F-DBC7-0AD5-D1032817C509}"/>
              </a:ext>
            </a:extLst>
          </p:cNvPr>
          <p:cNvSpPr>
            <a:spLocks/>
          </p:cNvSpPr>
          <p:nvPr/>
        </p:nvSpPr>
        <p:spPr bwMode="auto">
          <a:xfrm flipH="1">
            <a:off x="-7561944" y="3346056"/>
            <a:ext cx="7561944" cy="6860734"/>
          </a:xfrm>
          <a:custGeom>
            <a:avLst/>
            <a:gdLst>
              <a:gd name="T0" fmla="*/ 28 w 2746"/>
              <a:gd name="T1" fmla="*/ 2169 h 2169"/>
              <a:gd name="T2" fmla="*/ 8 w 2746"/>
              <a:gd name="T3" fmla="*/ 1758 h 2169"/>
              <a:gd name="T4" fmla="*/ 281 w 2746"/>
              <a:gd name="T5" fmla="*/ 1360 h 2169"/>
              <a:gd name="T6" fmla="*/ 289 w 2746"/>
              <a:gd name="T7" fmla="*/ 1357 h 2169"/>
              <a:gd name="T8" fmla="*/ 572 w 2746"/>
              <a:gd name="T9" fmla="*/ 946 h 2169"/>
              <a:gd name="T10" fmla="*/ 559 w 2746"/>
              <a:gd name="T11" fmla="*/ 693 h 2169"/>
              <a:gd name="T12" fmla="*/ 559 w 2746"/>
              <a:gd name="T13" fmla="*/ 683 h 2169"/>
              <a:gd name="T14" fmla="*/ 1051 w 2746"/>
              <a:gd name="T15" fmla="*/ 283 h 2169"/>
              <a:gd name="T16" fmla="*/ 1628 w 2746"/>
              <a:gd name="T17" fmla="*/ 409 h 2169"/>
              <a:gd name="T18" fmla="*/ 2045 w 2746"/>
              <a:gd name="T19" fmla="*/ 247 h 2169"/>
              <a:gd name="T20" fmla="*/ 2099 w 2746"/>
              <a:gd name="T21" fmla="*/ 171 h 2169"/>
              <a:gd name="T22" fmla="*/ 2430 w 2746"/>
              <a:gd name="T23" fmla="*/ 0 h 2169"/>
              <a:gd name="T24" fmla="*/ 2746 w 2746"/>
              <a:gd name="T25" fmla="*/ 0 h 2169"/>
              <a:gd name="T26" fmla="*/ 2746 w 2746"/>
              <a:gd name="T27" fmla="*/ 2169 h 2169"/>
              <a:gd name="T28" fmla="*/ 28 w 2746"/>
              <a:gd name="T29" fmla="*/ 2169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6" h="2169">
                <a:moveTo>
                  <a:pt x="28" y="2169"/>
                </a:moveTo>
                <a:cubicBezTo>
                  <a:pt x="8" y="1758"/>
                  <a:pt x="8" y="1758"/>
                  <a:pt x="8" y="1758"/>
                </a:cubicBezTo>
                <a:cubicBezTo>
                  <a:pt x="0" y="1579"/>
                  <a:pt x="112" y="1417"/>
                  <a:pt x="281" y="1360"/>
                </a:cubicBezTo>
                <a:cubicBezTo>
                  <a:pt x="289" y="1357"/>
                  <a:pt x="289" y="1357"/>
                  <a:pt x="289" y="1357"/>
                </a:cubicBezTo>
                <a:cubicBezTo>
                  <a:pt x="465" y="1299"/>
                  <a:pt x="580" y="1131"/>
                  <a:pt x="572" y="946"/>
                </a:cubicBezTo>
                <a:cubicBezTo>
                  <a:pt x="565" y="816"/>
                  <a:pt x="559" y="693"/>
                  <a:pt x="559" y="693"/>
                </a:cubicBezTo>
                <a:cubicBezTo>
                  <a:pt x="559" y="690"/>
                  <a:pt x="559" y="686"/>
                  <a:pt x="559" y="683"/>
                </a:cubicBezTo>
                <a:cubicBezTo>
                  <a:pt x="553" y="422"/>
                  <a:pt x="797" y="227"/>
                  <a:pt x="1051" y="283"/>
                </a:cubicBezTo>
                <a:cubicBezTo>
                  <a:pt x="1628" y="409"/>
                  <a:pt x="1628" y="409"/>
                  <a:pt x="1628" y="409"/>
                </a:cubicBezTo>
                <a:cubicBezTo>
                  <a:pt x="1787" y="444"/>
                  <a:pt x="1951" y="380"/>
                  <a:pt x="2045" y="247"/>
                </a:cubicBezTo>
                <a:cubicBezTo>
                  <a:pt x="2099" y="171"/>
                  <a:pt x="2099" y="171"/>
                  <a:pt x="2099" y="171"/>
                </a:cubicBezTo>
                <a:cubicBezTo>
                  <a:pt x="2175" y="64"/>
                  <a:pt x="2299" y="0"/>
                  <a:pt x="2430" y="0"/>
                </a:cubicBezTo>
                <a:cubicBezTo>
                  <a:pt x="2746" y="0"/>
                  <a:pt x="2746" y="0"/>
                  <a:pt x="2746" y="0"/>
                </a:cubicBezTo>
                <a:cubicBezTo>
                  <a:pt x="2746" y="2169"/>
                  <a:pt x="2746" y="2169"/>
                  <a:pt x="2746" y="2169"/>
                </a:cubicBezTo>
                <a:lnTo>
                  <a:pt x="28" y="21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2" name="îŝ1íḍe"/>
          <p:cNvGrpSpPr/>
          <p:nvPr/>
        </p:nvGrpSpPr>
        <p:grpSpPr>
          <a:xfrm>
            <a:off x="15637921" y="1821448"/>
            <a:ext cx="10682793" cy="4320446"/>
            <a:chOff x="754602" y="1711204"/>
            <a:chExt cx="10682793" cy="4320446"/>
          </a:xfrm>
        </p:grpSpPr>
        <p:sp>
          <p:nvSpPr>
            <p:cNvPr id="8" name="íšḷîḓè">
              <a:extLst>
                <a:ext uri="{FF2B5EF4-FFF2-40B4-BE49-F238E27FC236}">
                  <a16:creationId xmlns:a16="http://schemas.microsoft.com/office/drawing/2014/main" id="{4BFA190B-074C-46DF-B0EB-3F42F0AE9E82}"/>
                </a:ext>
              </a:extLst>
            </p:cNvPr>
            <p:cNvSpPr/>
            <p:nvPr/>
          </p:nvSpPr>
          <p:spPr>
            <a:xfrm flipH="1" flipV="1">
              <a:off x="754604" y="2488764"/>
              <a:ext cx="10682791" cy="3542886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  <a:gs pos="20000">
                    <a:schemeClr val="accent3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isľíḓê">
              <a:extLst>
                <a:ext uri="{FF2B5EF4-FFF2-40B4-BE49-F238E27FC236}">
                  <a16:creationId xmlns:a16="http://schemas.microsoft.com/office/drawing/2014/main" id="{CC57F915-7B7D-45DE-AD5F-1D15072DEEFA}"/>
                </a:ext>
              </a:extLst>
            </p:cNvPr>
            <p:cNvSpPr txBox="1"/>
            <p:nvPr/>
          </p:nvSpPr>
          <p:spPr>
            <a:xfrm>
              <a:off x="1012417" y="1711204"/>
              <a:ext cx="2185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YOLOv10</a:t>
              </a:r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优势</a:t>
              </a:r>
              <a:endPara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ïšļïďe">
              <a:extLst>
                <a:ext uri="{FF2B5EF4-FFF2-40B4-BE49-F238E27FC236}">
                  <a16:creationId xmlns:a16="http://schemas.microsoft.com/office/drawing/2014/main" id="{1B0A14F5-56D0-478F-B99D-C79A645988DE}"/>
                </a:ext>
              </a:extLst>
            </p:cNvPr>
            <p:cNvSpPr/>
            <p:nvPr/>
          </p:nvSpPr>
          <p:spPr>
            <a:xfrm flipH="1">
              <a:off x="754602" y="1711204"/>
              <a:ext cx="107044" cy="461665"/>
            </a:xfrm>
            <a:prstGeom prst="roundRect">
              <a:avLst>
                <a:gd name="adj" fmla="val 449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îṣľiḋê">
              <a:extLst>
                <a:ext uri="{FF2B5EF4-FFF2-40B4-BE49-F238E27FC236}">
                  <a16:creationId xmlns:a16="http://schemas.microsoft.com/office/drawing/2014/main" id="{103C01B3-8B13-419E-9C4B-DC7460C63989}"/>
                </a:ext>
              </a:extLst>
            </p:cNvPr>
            <p:cNvSpPr txBox="1"/>
            <p:nvPr/>
          </p:nvSpPr>
          <p:spPr>
            <a:xfrm>
              <a:off x="1171574" y="3490100"/>
              <a:ext cx="93047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无</a:t>
              </a:r>
              <a:r>
                <a:rPr lang="en-US" altLang="zh-CN" sz="1400" dirty="0"/>
                <a:t>NMS</a:t>
              </a:r>
              <a:r>
                <a:rPr lang="zh-CN" altLang="en-US" sz="1400" dirty="0"/>
                <a:t>的一致双分配</a:t>
              </a:r>
              <a:r>
                <a:rPr lang="en-US" altLang="zh-CN" sz="1400" dirty="0"/>
                <a:t>(consistent dual assignments)</a:t>
              </a:r>
              <a:r>
                <a:rPr lang="zh-CN" altLang="en-US" sz="1400" dirty="0"/>
                <a:t>：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YOLOv10</a:t>
              </a:r>
              <a:r>
                <a:rPr lang="zh-CN" altLang="en-US" sz="1400" dirty="0"/>
                <a:t>提出了一种通过双标签分配而不用非极大值抑制</a:t>
              </a:r>
              <a:r>
                <a:rPr lang="en-US" altLang="zh-CN" sz="1400" dirty="0"/>
                <a:t>NMS</a:t>
              </a:r>
              <a:r>
                <a:rPr lang="zh-CN" altLang="en-US" sz="1400" dirty="0"/>
                <a:t>的策略。这种方法结合了一对多和一对一分配策略的优势，提高了效率并保持了性能。</a:t>
              </a:r>
            </a:p>
            <a:p>
              <a:endParaRPr lang="en-US" altLang="zh-CN" sz="1400" dirty="0"/>
            </a:p>
            <a:p>
              <a:r>
                <a:rPr lang="zh-CN" altLang="en-US" sz="1400" dirty="0"/>
                <a:t>效率</a:t>
              </a:r>
              <a:r>
                <a:rPr lang="en-US" altLang="zh-CN" sz="1400" dirty="0"/>
                <a:t>-</a:t>
              </a:r>
              <a:r>
                <a:rPr lang="zh-CN" altLang="en-US" sz="1400" dirty="0"/>
                <a:t>精度驱动的模型设计</a:t>
              </a:r>
              <a:r>
                <a:rPr lang="en-US" altLang="zh-CN" sz="1400" dirty="0"/>
                <a:t>(Holistic Efficiency-Accuracy Driven Model Design)</a:t>
              </a:r>
              <a:r>
                <a:rPr lang="zh-CN" altLang="en-US" sz="1400" dirty="0"/>
                <a:t>：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轻量化分类头：在不显著影响性能的情况下，减少了计算开销。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空间</a:t>
              </a:r>
              <a:r>
                <a:rPr lang="en-US" altLang="zh-CN" sz="1400" dirty="0"/>
                <a:t>-</a:t>
              </a:r>
              <a:r>
                <a:rPr lang="zh-CN" altLang="en-US" sz="1400" dirty="0"/>
                <a:t>通道解耦下采样：解耦空间下采样和通道调整，优化计算成本。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基于秩的块设计：根据各阶段的内在秩适应块设计，减少冗余，提高效率。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大核卷积和部分自注意力</a:t>
              </a:r>
              <a:r>
                <a:rPr lang="en-US" altLang="zh-CN" sz="1400" dirty="0"/>
                <a:t>PSA</a:t>
              </a:r>
              <a:r>
                <a:rPr lang="zh-CN" altLang="en-US" sz="1400" dirty="0"/>
                <a:t>：在不显著增加计算成本的情况下，增强了感受野和全局建模能力。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49134A2-6E73-B041-538D-6B7722ABF1FF}"/>
              </a:ext>
            </a:extLst>
          </p:cNvPr>
          <p:cNvSpPr txBox="1"/>
          <p:nvPr/>
        </p:nvSpPr>
        <p:spPr>
          <a:xfrm>
            <a:off x="16207293" y="2972330"/>
            <a:ext cx="1562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创新点</a:t>
            </a:r>
          </a:p>
          <a:p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2B4C89-F88D-010A-1BA7-FB4834C2D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5"/>
          <a:stretch/>
        </p:blipFill>
        <p:spPr>
          <a:xfrm>
            <a:off x="16054893" y="2714120"/>
            <a:ext cx="9351421" cy="3312662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1D1E80E7-10E6-462C-FC76-28C285F07D45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952C7-0CA1-AABC-5149-E2405459C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39376" y="8687679"/>
            <a:ext cx="6337007" cy="3219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4EAEB18-6BE8-4338-673A-D71168C72527}"/>
              </a:ext>
            </a:extLst>
          </p:cNvPr>
          <p:cNvGrpSpPr/>
          <p:nvPr/>
        </p:nvGrpSpPr>
        <p:grpSpPr>
          <a:xfrm>
            <a:off x="11437395" y="9406253"/>
            <a:ext cx="4807812" cy="2500525"/>
            <a:chOff x="6717438" y="1755136"/>
            <a:chExt cx="4807812" cy="250052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C425F3E-6247-A4ED-5B44-F547F8FEE95F}"/>
                </a:ext>
              </a:extLst>
            </p:cNvPr>
            <p:cNvGrpSpPr/>
            <p:nvPr/>
          </p:nvGrpSpPr>
          <p:grpSpPr>
            <a:xfrm>
              <a:off x="6717438" y="2607220"/>
              <a:ext cx="4801462" cy="1648441"/>
              <a:chOff x="6481337" y="822887"/>
              <a:chExt cx="4801462" cy="1648441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52D0D13-2273-AE22-8A2E-DF79B36EED63}"/>
                  </a:ext>
                </a:extLst>
              </p:cNvPr>
              <p:cNvSpPr txBox="1"/>
              <p:nvPr/>
            </p:nvSpPr>
            <p:spPr>
              <a:xfrm>
                <a:off x="6481337" y="867625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03</a:t>
                </a:r>
                <a:endParaRPr kumimoji="1"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09AC41B-2580-32BC-E324-8815BD311CF0}"/>
                  </a:ext>
                </a:extLst>
              </p:cNvPr>
              <p:cNvSpPr/>
              <p:nvPr/>
            </p:nvSpPr>
            <p:spPr>
              <a:xfrm>
                <a:off x="7141377" y="822887"/>
                <a:ext cx="4141422" cy="4951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投入模型前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FB90FD0-A8D5-87BA-52D2-9C61C43B4868}"/>
                  </a:ext>
                </a:extLst>
              </p:cNvPr>
              <p:cNvSpPr/>
              <p:nvPr/>
            </p:nvSpPr>
            <p:spPr>
              <a:xfrm>
                <a:off x="7141376" y="1323669"/>
                <a:ext cx="4141422" cy="1147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解决数据集少这一主要矛盾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采取少样本 </a:t>
                </a:r>
                <a:r>
                  <a: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few-shot</a:t>
                </a: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one-shot</a:t>
                </a: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等方式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尽量增加样本量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617044E-6376-C7BF-4CDE-59B69E329BC8}"/>
                </a:ext>
              </a:extLst>
            </p:cNvPr>
            <p:cNvSpPr txBox="1"/>
            <p:nvPr/>
          </p:nvSpPr>
          <p:spPr>
            <a:xfrm>
              <a:off x="6717438" y="1755136"/>
              <a:ext cx="4807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40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项目内容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F00740AB-BCE3-F254-CD15-81C22CAB4ECA}"/>
              </a:ext>
            </a:extLst>
          </p:cNvPr>
          <p:cNvSpPr txBox="1"/>
          <p:nvPr/>
        </p:nvSpPr>
        <p:spPr>
          <a:xfrm>
            <a:off x="830437" y="1161210"/>
            <a:ext cx="532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主攻“           ”难点</a:t>
            </a:r>
          </a:p>
        </p:txBody>
      </p:sp>
      <p:sp>
        <p:nvSpPr>
          <p:cNvPr id="31" name="îṥļide">
            <a:extLst>
              <a:ext uri="{FF2B5EF4-FFF2-40B4-BE49-F238E27FC236}">
                <a16:creationId xmlns:a16="http://schemas.microsoft.com/office/drawing/2014/main" id="{4F5FA180-926A-A5E2-55C6-483AACCCAD65}"/>
              </a:ext>
            </a:extLst>
          </p:cNvPr>
          <p:cNvSpPr txBox="1"/>
          <p:nvPr/>
        </p:nvSpPr>
        <p:spPr>
          <a:xfrm>
            <a:off x="4246074" y="2877069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少样本</a:t>
            </a:r>
          </a:p>
        </p:txBody>
      </p:sp>
      <p:sp>
        <p:nvSpPr>
          <p:cNvPr id="4" name="îṥļide">
            <a:extLst>
              <a:ext uri="{FF2B5EF4-FFF2-40B4-BE49-F238E27FC236}">
                <a16:creationId xmlns:a16="http://schemas.microsoft.com/office/drawing/2014/main" id="{F96FF2E8-CC4C-6A9F-6184-B94A49ED75FF}"/>
              </a:ext>
            </a:extLst>
          </p:cNvPr>
          <p:cNvSpPr txBox="1"/>
          <p:nvPr/>
        </p:nvSpPr>
        <p:spPr>
          <a:xfrm>
            <a:off x="-1424881" y="81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</p:spTree>
    <p:extLst>
      <p:ext uri="{BB962C8B-B14F-4D97-AF65-F5344CB8AC3E}">
        <p14:creationId xmlns:p14="http://schemas.microsoft.com/office/powerpoint/2010/main" val="408216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0CB65E2-E8D1-4AE8-A10B-B628E5E43B17}"/>
              </a:ext>
            </a:extLst>
          </p:cNvPr>
          <p:cNvSpPr>
            <a:spLocks/>
          </p:cNvSpPr>
          <p:nvPr/>
        </p:nvSpPr>
        <p:spPr bwMode="auto">
          <a:xfrm flipH="1">
            <a:off x="-2" y="1"/>
            <a:ext cx="7561944" cy="6860734"/>
          </a:xfrm>
          <a:custGeom>
            <a:avLst/>
            <a:gdLst>
              <a:gd name="T0" fmla="*/ 28 w 2746"/>
              <a:gd name="T1" fmla="*/ 2169 h 2169"/>
              <a:gd name="T2" fmla="*/ 8 w 2746"/>
              <a:gd name="T3" fmla="*/ 1758 h 2169"/>
              <a:gd name="T4" fmla="*/ 281 w 2746"/>
              <a:gd name="T5" fmla="*/ 1360 h 2169"/>
              <a:gd name="T6" fmla="*/ 289 w 2746"/>
              <a:gd name="T7" fmla="*/ 1357 h 2169"/>
              <a:gd name="T8" fmla="*/ 572 w 2746"/>
              <a:gd name="T9" fmla="*/ 946 h 2169"/>
              <a:gd name="T10" fmla="*/ 559 w 2746"/>
              <a:gd name="T11" fmla="*/ 693 h 2169"/>
              <a:gd name="T12" fmla="*/ 559 w 2746"/>
              <a:gd name="T13" fmla="*/ 683 h 2169"/>
              <a:gd name="T14" fmla="*/ 1051 w 2746"/>
              <a:gd name="T15" fmla="*/ 283 h 2169"/>
              <a:gd name="T16" fmla="*/ 1628 w 2746"/>
              <a:gd name="T17" fmla="*/ 409 h 2169"/>
              <a:gd name="T18" fmla="*/ 2045 w 2746"/>
              <a:gd name="T19" fmla="*/ 247 h 2169"/>
              <a:gd name="T20" fmla="*/ 2099 w 2746"/>
              <a:gd name="T21" fmla="*/ 171 h 2169"/>
              <a:gd name="T22" fmla="*/ 2430 w 2746"/>
              <a:gd name="T23" fmla="*/ 0 h 2169"/>
              <a:gd name="T24" fmla="*/ 2746 w 2746"/>
              <a:gd name="T25" fmla="*/ 0 h 2169"/>
              <a:gd name="T26" fmla="*/ 2746 w 2746"/>
              <a:gd name="T27" fmla="*/ 2169 h 2169"/>
              <a:gd name="T28" fmla="*/ 28 w 2746"/>
              <a:gd name="T29" fmla="*/ 2169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6" h="2169">
                <a:moveTo>
                  <a:pt x="28" y="2169"/>
                </a:moveTo>
                <a:cubicBezTo>
                  <a:pt x="8" y="1758"/>
                  <a:pt x="8" y="1758"/>
                  <a:pt x="8" y="1758"/>
                </a:cubicBezTo>
                <a:cubicBezTo>
                  <a:pt x="0" y="1579"/>
                  <a:pt x="112" y="1417"/>
                  <a:pt x="281" y="1360"/>
                </a:cubicBezTo>
                <a:cubicBezTo>
                  <a:pt x="289" y="1357"/>
                  <a:pt x="289" y="1357"/>
                  <a:pt x="289" y="1357"/>
                </a:cubicBezTo>
                <a:cubicBezTo>
                  <a:pt x="465" y="1299"/>
                  <a:pt x="580" y="1131"/>
                  <a:pt x="572" y="946"/>
                </a:cubicBezTo>
                <a:cubicBezTo>
                  <a:pt x="565" y="816"/>
                  <a:pt x="559" y="693"/>
                  <a:pt x="559" y="693"/>
                </a:cubicBezTo>
                <a:cubicBezTo>
                  <a:pt x="559" y="690"/>
                  <a:pt x="559" y="686"/>
                  <a:pt x="559" y="683"/>
                </a:cubicBezTo>
                <a:cubicBezTo>
                  <a:pt x="553" y="422"/>
                  <a:pt x="797" y="227"/>
                  <a:pt x="1051" y="283"/>
                </a:cubicBezTo>
                <a:cubicBezTo>
                  <a:pt x="1628" y="409"/>
                  <a:pt x="1628" y="409"/>
                  <a:pt x="1628" y="409"/>
                </a:cubicBezTo>
                <a:cubicBezTo>
                  <a:pt x="1787" y="444"/>
                  <a:pt x="1951" y="380"/>
                  <a:pt x="2045" y="247"/>
                </a:cubicBezTo>
                <a:cubicBezTo>
                  <a:pt x="2099" y="171"/>
                  <a:pt x="2099" y="171"/>
                  <a:pt x="2099" y="171"/>
                </a:cubicBezTo>
                <a:cubicBezTo>
                  <a:pt x="2175" y="64"/>
                  <a:pt x="2299" y="0"/>
                  <a:pt x="2430" y="0"/>
                </a:cubicBezTo>
                <a:cubicBezTo>
                  <a:pt x="2746" y="0"/>
                  <a:pt x="2746" y="0"/>
                  <a:pt x="2746" y="0"/>
                </a:cubicBezTo>
                <a:cubicBezTo>
                  <a:pt x="2746" y="2169"/>
                  <a:pt x="2746" y="2169"/>
                  <a:pt x="2746" y="2169"/>
                </a:cubicBezTo>
                <a:lnTo>
                  <a:pt x="28" y="21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94141D-02FF-9A80-FE60-B682282AC6F4}"/>
              </a:ext>
            </a:extLst>
          </p:cNvPr>
          <p:cNvGrpSpPr/>
          <p:nvPr/>
        </p:nvGrpSpPr>
        <p:grpSpPr>
          <a:xfrm>
            <a:off x="6717438" y="1755136"/>
            <a:ext cx="4807812" cy="2500525"/>
            <a:chOff x="6717438" y="1755136"/>
            <a:chExt cx="4807812" cy="250052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F9C78F1-3607-8A96-70B8-0BCFF58C1CD4}"/>
                </a:ext>
              </a:extLst>
            </p:cNvPr>
            <p:cNvGrpSpPr/>
            <p:nvPr/>
          </p:nvGrpSpPr>
          <p:grpSpPr>
            <a:xfrm>
              <a:off x="6717438" y="2607220"/>
              <a:ext cx="4801462" cy="1648441"/>
              <a:chOff x="6481337" y="822887"/>
              <a:chExt cx="4801462" cy="1648441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BF8D18-7453-EDBA-3AE8-410922AED8D0}"/>
                  </a:ext>
                </a:extLst>
              </p:cNvPr>
              <p:cNvSpPr txBox="1"/>
              <p:nvPr/>
            </p:nvSpPr>
            <p:spPr>
              <a:xfrm>
                <a:off x="6481337" y="867625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03</a:t>
                </a:r>
                <a:endParaRPr kumimoji="1"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55D63F7-D2E4-747E-4964-0C3F0AC8A56B}"/>
                  </a:ext>
                </a:extLst>
              </p:cNvPr>
              <p:cNvSpPr/>
              <p:nvPr/>
            </p:nvSpPr>
            <p:spPr>
              <a:xfrm>
                <a:off x="7141377" y="822887"/>
                <a:ext cx="4141422" cy="4951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投入模型前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C82A3A5-200C-1190-380F-DD3292DB22CF}"/>
                  </a:ext>
                </a:extLst>
              </p:cNvPr>
              <p:cNvSpPr/>
              <p:nvPr/>
            </p:nvSpPr>
            <p:spPr>
              <a:xfrm>
                <a:off x="7141376" y="1323669"/>
                <a:ext cx="4141422" cy="1147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解决数据集少这一主要矛盾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采取少样本 </a:t>
                </a:r>
                <a:r>
                  <a: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few-shot</a:t>
                </a: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one-shot</a:t>
                </a: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等方式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尽量增加样本量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289320-9E11-5A9F-3DEC-E1FDFB706D00}"/>
                </a:ext>
              </a:extLst>
            </p:cNvPr>
            <p:cNvSpPr txBox="1"/>
            <p:nvPr/>
          </p:nvSpPr>
          <p:spPr>
            <a:xfrm>
              <a:off x="6717438" y="1755136"/>
              <a:ext cx="4807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40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项目内容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6EC614E-3365-5E43-86ED-C48CCCDDC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7" y="2109079"/>
            <a:ext cx="6337007" cy="3219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4BEAC08A-CF80-6B3D-F96A-B4AEDB190434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866561-3C8C-D8B3-D519-D6DEF1385B1E}"/>
              </a:ext>
            </a:extLst>
          </p:cNvPr>
          <p:cNvSpPr txBox="1"/>
          <p:nvPr/>
        </p:nvSpPr>
        <p:spPr>
          <a:xfrm>
            <a:off x="830437" y="1161210"/>
            <a:ext cx="532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主攻“           ”难点</a:t>
            </a:r>
          </a:p>
        </p:txBody>
      </p:sp>
      <p:sp>
        <p:nvSpPr>
          <p:cNvPr id="8" name="îṥļide">
            <a:extLst>
              <a:ext uri="{FF2B5EF4-FFF2-40B4-BE49-F238E27FC236}">
                <a16:creationId xmlns:a16="http://schemas.microsoft.com/office/drawing/2014/main" id="{5C538C09-02BF-ECD7-51FD-943344E48725}"/>
              </a:ext>
            </a:extLst>
          </p:cNvPr>
          <p:cNvSpPr txBox="1"/>
          <p:nvPr/>
        </p:nvSpPr>
        <p:spPr>
          <a:xfrm>
            <a:off x="1984066" y="11612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少样本</a:t>
            </a:r>
          </a:p>
        </p:txBody>
      </p:sp>
      <p:sp>
        <p:nvSpPr>
          <p:cNvPr id="16" name="îṥļide">
            <a:extLst>
              <a:ext uri="{FF2B5EF4-FFF2-40B4-BE49-F238E27FC236}">
                <a16:creationId xmlns:a16="http://schemas.microsoft.com/office/drawing/2014/main" id="{CCD1DFC0-F984-0929-413E-D2848F1FFBA0}"/>
              </a:ext>
            </a:extLst>
          </p:cNvPr>
          <p:cNvSpPr txBox="1"/>
          <p:nvPr/>
        </p:nvSpPr>
        <p:spPr>
          <a:xfrm>
            <a:off x="-1424881" y="81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358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028585" y="1426589"/>
            <a:ext cx="4579195" cy="1079200"/>
          </a:xfrm>
          <a:effectLst>
            <a:outerShdw blurRad="25400" dist="25400" dir="3000000" algn="tl" rotWithShape="0">
              <a:prstClr val="black">
                <a:alpha val="35000"/>
              </a:prstClr>
            </a:outerShdw>
          </a:effectLst>
        </p:spPr>
        <p:txBody>
          <a:bodyPr>
            <a:noAutofit/>
          </a:bodyPr>
          <a:lstStyle/>
          <a:p>
            <a:pPr algn="r"/>
            <a:r>
              <a:rPr lang="zh-CN" altLang="en-US" sz="4800" dirty="0"/>
              <a:t>探索过程</a:t>
            </a:r>
            <a:endParaRPr lang="en-US" sz="4800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3726938" y="2799844"/>
            <a:ext cx="2316378" cy="2352701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所做实验相关内容</a:t>
            </a:r>
            <a:endParaRPr 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FB80534-B3AD-FF14-F44C-545F26F4D07D}"/>
              </a:ext>
            </a:extLst>
          </p:cNvPr>
          <p:cNvCxnSpPr>
            <a:cxnSpLocks/>
          </p:cNvCxnSpPr>
          <p:nvPr/>
        </p:nvCxnSpPr>
        <p:spPr>
          <a:xfrm>
            <a:off x="485522" y="2641475"/>
            <a:ext cx="5291233" cy="0"/>
          </a:xfrm>
          <a:prstGeom prst="line">
            <a:avLst/>
          </a:prstGeom>
          <a:ln w="44450">
            <a:gradFill flip="none" rotWithShape="1">
              <a:gsLst>
                <a:gs pos="4000">
                  <a:schemeClr val="accent1">
                    <a:lumMod val="5000"/>
                    <a:lumOff val="95000"/>
                  </a:schemeClr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0">
                  <a:srgbClr val="2D83FA"/>
                </a:gs>
                <a:gs pos="100000">
                  <a:srgbClr val="3085F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38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132A3D35-7FAE-A60C-F9F9-15650318095C}"/>
              </a:ext>
            </a:extLst>
          </p:cNvPr>
          <p:cNvGrpSpPr/>
          <p:nvPr/>
        </p:nvGrpSpPr>
        <p:grpSpPr>
          <a:xfrm>
            <a:off x="0" y="526999"/>
            <a:ext cx="11531601" cy="5856049"/>
            <a:chOff x="0" y="526999"/>
            <a:chExt cx="11531601" cy="5856049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4DB7374-5BDB-10FA-D98C-42D0AC2B1727}"/>
                </a:ext>
              </a:extLst>
            </p:cNvPr>
            <p:cNvSpPr txBox="1"/>
            <p:nvPr/>
          </p:nvSpPr>
          <p:spPr>
            <a:xfrm>
              <a:off x="841176" y="1130300"/>
              <a:ext cx="4105560" cy="110799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Contents</a:t>
              </a:r>
              <a:endParaRPr kumimoji="0" lang="en-US" altLang="zh-CN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797E69E-1173-C97E-6144-1B746941CF7D}"/>
                </a:ext>
              </a:extLst>
            </p:cNvPr>
            <p:cNvGrpSpPr/>
            <p:nvPr/>
          </p:nvGrpSpPr>
          <p:grpSpPr>
            <a:xfrm>
              <a:off x="4532119" y="526999"/>
              <a:ext cx="3433066" cy="3170099"/>
              <a:chOff x="846834" y="2023299"/>
              <a:chExt cx="3433066" cy="3170099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7568AE0E-1C34-27A0-7823-4CA9FE26C0AA}"/>
                  </a:ext>
                </a:extLst>
              </p:cNvPr>
              <p:cNvSpPr txBox="1"/>
              <p:nvPr/>
            </p:nvSpPr>
            <p:spPr>
              <a:xfrm>
                <a:off x="846834" y="2023299"/>
                <a:ext cx="1788379" cy="317009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 defTabSz="914354">
                  <a:defRPr sz="9600" b="1">
                    <a:gradFill flip="none" rotWithShape="1">
                      <a:gsLst>
                        <a:gs pos="40000">
                          <a:schemeClr val="bg1">
                            <a:alpha val="0"/>
                          </a:schemeClr>
                        </a:gs>
                        <a:gs pos="40000">
                          <a:schemeClr val="accent4"/>
                        </a:gs>
                      </a:gsLst>
                      <a:lin ang="16200000" scaled="0"/>
                      <a:tileRect/>
                    </a:gra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20000" dirty="0">
                    <a:solidFill>
                      <a:schemeClr val="accent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20000" dirty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直角三角形 97">
                <a:extLst>
                  <a:ext uri="{FF2B5EF4-FFF2-40B4-BE49-F238E27FC236}">
                    <a16:creationId xmlns:a16="http://schemas.microsoft.com/office/drawing/2014/main" id="{3F4C6340-F118-6C58-A56E-4E2C96519B1F}"/>
                  </a:ext>
                </a:extLst>
              </p:cNvPr>
              <p:cNvSpPr/>
              <p:nvPr/>
            </p:nvSpPr>
            <p:spPr>
              <a:xfrm flipH="1">
                <a:off x="1261451" y="3124200"/>
                <a:ext cx="1730909" cy="1730909"/>
              </a:xfrm>
              <a:prstGeom prst="rt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101600" dist="88900" dir="13200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27905F2E-6300-27B1-6617-3E1CF405A1C2}"/>
                  </a:ext>
                </a:extLst>
              </p:cNvPr>
              <p:cNvSpPr txBox="1"/>
              <p:nvPr/>
            </p:nvSpPr>
            <p:spPr>
              <a:xfrm>
                <a:off x="2173932" y="4089782"/>
                <a:ext cx="21059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20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项目背景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0A8D5A3C-CBA7-DE53-9E7F-DA8B21698921}"/>
                </a:ext>
              </a:extLst>
            </p:cNvPr>
            <p:cNvGrpSpPr/>
            <p:nvPr/>
          </p:nvGrpSpPr>
          <p:grpSpPr>
            <a:xfrm>
              <a:off x="8098535" y="526999"/>
              <a:ext cx="2931415" cy="3170099"/>
              <a:chOff x="846834" y="2023299"/>
              <a:chExt cx="2931415" cy="3170099"/>
            </a:xfrm>
          </p:grpSpPr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C06A2B25-7373-3E29-DBA2-746A4409DF22}"/>
                  </a:ext>
                </a:extLst>
              </p:cNvPr>
              <p:cNvSpPr txBox="1"/>
              <p:nvPr/>
            </p:nvSpPr>
            <p:spPr>
              <a:xfrm>
                <a:off x="846834" y="2023299"/>
                <a:ext cx="1788379" cy="317009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 defTabSz="914354">
                  <a:defRPr sz="9600" b="1">
                    <a:gradFill flip="none" rotWithShape="1">
                      <a:gsLst>
                        <a:gs pos="40000">
                          <a:schemeClr val="bg1">
                            <a:alpha val="0"/>
                          </a:schemeClr>
                        </a:gs>
                        <a:gs pos="40000">
                          <a:schemeClr val="accent4"/>
                        </a:gs>
                      </a:gsLst>
                      <a:lin ang="16200000" scaled="0"/>
                      <a:tileRect/>
                    </a:gra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20000" dirty="0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20000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A6342864-0EA4-9062-63D0-594219481EE4}"/>
                  </a:ext>
                </a:extLst>
              </p:cNvPr>
              <p:cNvSpPr/>
              <p:nvPr/>
            </p:nvSpPr>
            <p:spPr>
              <a:xfrm flipH="1">
                <a:off x="1261451" y="3124200"/>
                <a:ext cx="1730909" cy="1730909"/>
              </a:xfrm>
              <a:prstGeom prst="rt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101600" dist="88900" dir="13200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3A7C7592-416A-62DF-130C-488621E8B972}"/>
                  </a:ext>
                </a:extLst>
              </p:cNvPr>
              <p:cNvSpPr txBox="1"/>
              <p:nvPr/>
            </p:nvSpPr>
            <p:spPr>
              <a:xfrm>
                <a:off x="2173932" y="4089782"/>
                <a:ext cx="16043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20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项目内容及难点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07DAEF3E-CEE1-0B22-B1C9-7E23B723D729}"/>
                </a:ext>
              </a:extLst>
            </p:cNvPr>
            <p:cNvGrpSpPr/>
            <p:nvPr/>
          </p:nvGrpSpPr>
          <p:grpSpPr>
            <a:xfrm>
              <a:off x="4532119" y="3212949"/>
              <a:ext cx="3433066" cy="3170099"/>
              <a:chOff x="846834" y="2023299"/>
              <a:chExt cx="3433066" cy="3170099"/>
            </a:xfrm>
          </p:grpSpPr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3F1DCC4-190B-6114-E8D7-DA0F12AF58C9}"/>
                  </a:ext>
                </a:extLst>
              </p:cNvPr>
              <p:cNvSpPr txBox="1"/>
              <p:nvPr/>
            </p:nvSpPr>
            <p:spPr>
              <a:xfrm>
                <a:off x="846834" y="2023299"/>
                <a:ext cx="1788379" cy="317009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 defTabSz="914354">
                  <a:defRPr sz="9600" b="1">
                    <a:gradFill flip="none" rotWithShape="1">
                      <a:gsLst>
                        <a:gs pos="40000">
                          <a:schemeClr val="bg1">
                            <a:alpha val="0"/>
                          </a:schemeClr>
                        </a:gs>
                        <a:gs pos="40000">
                          <a:schemeClr val="accent4"/>
                        </a:gs>
                      </a:gsLst>
                      <a:lin ang="16200000" scaled="0"/>
                      <a:tileRect/>
                    </a:gra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20000" dirty="0">
                    <a:solidFill>
                      <a:schemeClr val="accent3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20000" dirty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直角三角形 89">
                <a:extLst>
                  <a:ext uri="{FF2B5EF4-FFF2-40B4-BE49-F238E27FC236}">
                    <a16:creationId xmlns:a16="http://schemas.microsoft.com/office/drawing/2014/main" id="{B1869004-53AA-083B-23E5-900002F8A30F}"/>
                  </a:ext>
                </a:extLst>
              </p:cNvPr>
              <p:cNvSpPr/>
              <p:nvPr/>
            </p:nvSpPr>
            <p:spPr>
              <a:xfrm flipH="1">
                <a:off x="1261451" y="3124200"/>
                <a:ext cx="1730909" cy="1730909"/>
              </a:xfrm>
              <a:prstGeom prst="rt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101600" dist="88900" dir="13200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7A014CC7-2796-3EDE-ACDA-E701C811C359}"/>
                  </a:ext>
                </a:extLst>
              </p:cNvPr>
              <p:cNvSpPr txBox="1"/>
              <p:nvPr/>
            </p:nvSpPr>
            <p:spPr>
              <a:xfrm>
                <a:off x="2173932" y="4089782"/>
                <a:ext cx="21059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20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探索过程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5CD51099-44EE-C251-5DF8-3800B2837A97}"/>
                </a:ext>
              </a:extLst>
            </p:cNvPr>
            <p:cNvGrpSpPr/>
            <p:nvPr/>
          </p:nvGrpSpPr>
          <p:grpSpPr>
            <a:xfrm>
              <a:off x="8098535" y="3212949"/>
              <a:ext cx="3433066" cy="3170099"/>
              <a:chOff x="846834" y="2023299"/>
              <a:chExt cx="3433066" cy="3170099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89E5DF7E-CFC4-434B-7A1E-96327C9800AD}"/>
                  </a:ext>
                </a:extLst>
              </p:cNvPr>
              <p:cNvSpPr txBox="1"/>
              <p:nvPr/>
            </p:nvSpPr>
            <p:spPr>
              <a:xfrm>
                <a:off x="846834" y="2023299"/>
                <a:ext cx="1788379" cy="3170099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 defTabSz="914354">
                  <a:defRPr sz="9600" b="1">
                    <a:gradFill flip="none" rotWithShape="1">
                      <a:gsLst>
                        <a:gs pos="40000">
                          <a:schemeClr val="bg1">
                            <a:alpha val="0"/>
                          </a:schemeClr>
                        </a:gs>
                        <a:gs pos="40000">
                          <a:schemeClr val="accent4"/>
                        </a:gs>
                      </a:gsLst>
                      <a:lin ang="16200000" scaled="0"/>
                      <a:tileRect/>
                    </a:gra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20000" dirty="0">
                    <a:solidFill>
                      <a:schemeClr val="accent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20000" dirty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8D628D7-3070-8CC3-DD79-66E33BB07140}"/>
                  </a:ext>
                </a:extLst>
              </p:cNvPr>
              <p:cNvSpPr/>
              <p:nvPr/>
            </p:nvSpPr>
            <p:spPr>
              <a:xfrm flipH="1">
                <a:off x="1261451" y="3124200"/>
                <a:ext cx="1730909" cy="1730909"/>
              </a:xfrm>
              <a:prstGeom prst="rtTriangl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101600" dist="88900" dir="13200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34BBFD15-8071-6B4F-8910-B711ADA0B8E2}"/>
                  </a:ext>
                </a:extLst>
              </p:cNvPr>
              <p:cNvSpPr txBox="1"/>
              <p:nvPr/>
            </p:nvSpPr>
            <p:spPr>
              <a:xfrm>
                <a:off x="2173932" y="4089782"/>
                <a:ext cx="21059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20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项目成果</a:t>
                </a:r>
                <a:endPara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ACC80D1F-BF82-EB3E-B83C-4B92F5830891}"/>
                </a:ext>
              </a:extLst>
            </p:cNvPr>
            <p:cNvSpPr/>
            <p:nvPr/>
          </p:nvSpPr>
          <p:spPr>
            <a:xfrm rot="16200000">
              <a:off x="-49623" y="1402025"/>
              <a:ext cx="759646" cy="66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1400" b="1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2600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4180B50E-99CA-533A-A9F7-AF499A7831B0}"/>
              </a:ext>
            </a:extLst>
          </p:cNvPr>
          <p:cNvSpPr/>
          <p:nvPr/>
        </p:nvSpPr>
        <p:spPr>
          <a:xfrm rot="5400000">
            <a:off x="10437910" y="547367"/>
            <a:ext cx="334605" cy="293847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DAA9669-1A2A-7AE8-0F43-8EB6E3E45594}"/>
              </a:ext>
            </a:extLst>
          </p:cNvPr>
          <p:cNvSpPr/>
          <p:nvPr/>
        </p:nvSpPr>
        <p:spPr>
          <a:xfrm rot="5400000">
            <a:off x="10692368" y="547368"/>
            <a:ext cx="334605" cy="293847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8879C9A-AF69-DBD5-CF16-1BC725F13AD3}"/>
              </a:ext>
            </a:extLst>
          </p:cNvPr>
          <p:cNvSpPr/>
          <p:nvPr/>
        </p:nvSpPr>
        <p:spPr>
          <a:xfrm rot="5400000">
            <a:off x="10946826" y="547368"/>
            <a:ext cx="334605" cy="293847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A67671B-286D-FF50-DD62-13EA44970281}"/>
              </a:ext>
            </a:extLst>
          </p:cNvPr>
          <p:cNvSpPr/>
          <p:nvPr/>
        </p:nvSpPr>
        <p:spPr>
          <a:xfrm rot="5400000">
            <a:off x="11355827" y="547368"/>
            <a:ext cx="334605" cy="293847"/>
          </a:xfrm>
          <a:custGeom>
            <a:avLst/>
            <a:gdLst>
              <a:gd name="connsiteX0" fmla="*/ 320399 w 640799"/>
              <a:gd name="connsiteY0" fmla="*/ 0 h 553922"/>
              <a:gd name="connsiteX1" fmla="*/ 322138 w 640799"/>
              <a:gd name="connsiteY1" fmla="*/ 17246 h 553922"/>
              <a:gd name="connsiteX2" fmla="*/ 640799 w 640799"/>
              <a:gd name="connsiteY2" fmla="*/ 276961 h 553922"/>
              <a:gd name="connsiteX3" fmla="*/ 322138 w 640799"/>
              <a:gd name="connsiteY3" fmla="*/ 536676 h 553922"/>
              <a:gd name="connsiteX4" fmla="*/ 320399 w 640799"/>
              <a:gd name="connsiteY4" fmla="*/ 553922 h 553922"/>
              <a:gd name="connsiteX5" fmla="*/ 318661 w 640799"/>
              <a:gd name="connsiteY5" fmla="*/ 536676 h 553922"/>
              <a:gd name="connsiteX6" fmla="*/ 0 w 640799"/>
              <a:gd name="connsiteY6" fmla="*/ 276961 h 553922"/>
              <a:gd name="connsiteX7" fmla="*/ 318661 w 640799"/>
              <a:gd name="connsiteY7" fmla="*/ 17246 h 553922"/>
              <a:gd name="connsiteX8" fmla="*/ 320399 w 640799"/>
              <a:gd name="connsiteY8" fmla="*/ 0 h 5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799" h="553922">
                <a:moveTo>
                  <a:pt x="320399" y="0"/>
                </a:moveTo>
                <a:lnTo>
                  <a:pt x="322138" y="17246"/>
                </a:lnTo>
                <a:cubicBezTo>
                  <a:pt x="352468" y="165465"/>
                  <a:pt x="483613" y="276961"/>
                  <a:pt x="640799" y="276961"/>
                </a:cubicBezTo>
                <a:cubicBezTo>
                  <a:pt x="483613" y="276961"/>
                  <a:pt x="352468" y="388457"/>
                  <a:pt x="322138" y="536676"/>
                </a:cubicBezTo>
                <a:lnTo>
                  <a:pt x="320399" y="553922"/>
                </a:lnTo>
                <a:lnTo>
                  <a:pt x="318661" y="536676"/>
                </a:lnTo>
                <a:cubicBezTo>
                  <a:pt x="288331" y="388457"/>
                  <a:pt x="157186" y="276961"/>
                  <a:pt x="0" y="276961"/>
                </a:cubicBezTo>
                <a:cubicBezTo>
                  <a:pt x="157186" y="276961"/>
                  <a:pt x="288331" y="165465"/>
                  <a:pt x="318661" y="17246"/>
                </a:cubicBezTo>
                <a:lnTo>
                  <a:pt x="3203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85583A4-6922-E327-4DE3-D6C3354A8193}"/>
              </a:ext>
            </a:extLst>
          </p:cNvPr>
          <p:cNvCxnSpPr>
            <a:cxnSpLocks/>
          </p:cNvCxnSpPr>
          <p:nvPr/>
        </p:nvCxnSpPr>
        <p:spPr>
          <a:xfrm>
            <a:off x="2695910" y="877719"/>
            <a:ext cx="8829415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33000">
                  <a:schemeClr val="accent1">
                    <a:alpha val="15000"/>
                  </a:schemeClr>
                </a:gs>
                <a:gs pos="7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3DDC65-BB6A-1B8F-34C0-35C941789BF9}"/>
              </a:ext>
            </a:extLst>
          </p:cNvPr>
          <p:cNvGrpSpPr/>
          <p:nvPr/>
        </p:nvGrpSpPr>
        <p:grpSpPr>
          <a:xfrm>
            <a:off x="-179128" y="1319923"/>
            <a:ext cx="12833027" cy="5190207"/>
            <a:chOff x="-179128" y="1319923"/>
            <a:chExt cx="12833027" cy="5190207"/>
          </a:xfrm>
        </p:grpSpPr>
        <p:sp>
          <p:nvSpPr>
            <p:cNvPr id="24" name="1">
              <a:extLst>
                <a:ext uri="{FF2B5EF4-FFF2-40B4-BE49-F238E27FC236}">
                  <a16:creationId xmlns:a16="http://schemas.microsoft.com/office/drawing/2014/main" id="{C38164A2-9A9C-BA6E-B40A-D039325D3CE2}"/>
                </a:ext>
              </a:extLst>
            </p:cNvPr>
            <p:cNvSpPr/>
            <p:nvPr/>
          </p:nvSpPr>
          <p:spPr>
            <a:xfrm rot="21188811">
              <a:off x="-144487" y="3106394"/>
              <a:ext cx="12798386" cy="1612664"/>
            </a:xfrm>
            <a:custGeom>
              <a:avLst/>
              <a:gdLst>
                <a:gd name="connsiteX0" fmla="*/ 0 w 10811435"/>
                <a:gd name="connsiteY0" fmla="*/ 462579 h 462579"/>
                <a:gd name="connsiteX1" fmla="*/ 5109882 w 10811435"/>
                <a:gd name="connsiteY1" fmla="*/ 161365 h 462579"/>
                <a:gd name="connsiteX2" fmla="*/ 8477026 w 10811435"/>
                <a:gd name="connsiteY2" fmla="*/ 344245 h 462579"/>
                <a:gd name="connsiteX3" fmla="*/ 10811435 w 10811435"/>
                <a:gd name="connsiteY3" fmla="*/ 0 h 46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1435" h="462579">
                  <a:moveTo>
                    <a:pt x="0" y="462579"/>
                  </a:moveTo>
                  <a:cubicBezTo>
                    <a:pt x="1848522" y="321833"/>
                    <a:pt x="3697044" y="181087"/>
                    <a:pt x="5109882" y="161365"/>
                  </a:cubicBezTo>
                  <a:cubicBezTo>
                    <a:pt x="6522720" y="141643"/>
                    <a:pt x="7526767" y="371139"/>
                    <a:pt x="8477026" y="344245"/>
                  </a:cubicBezTo>
                  <a:cubicBezTo>
                    <a:pt x="9427285" y="317351"/>
                    <a:pt x="10119360" y="158675"/>
                    <a:pt x="10811435" y="0"/>
                  </a:cubicBezTo>
                </a:path>
              </a:pathLst>
            </a:custGeom>
            <a:noFill/>
            <a:ln w="31750">
              <a:gradFill flip="none" rotWithShape="1">
                <a:gsLst>
                  <a:gs pos="57000">
                    <a:schemeClr val="accent1"/>
                  </a:gs>
                  <a:gs pos="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pic>
          <p:nvPicPr>
            <p:cNvPr id="25" name="图片 24" descr="黑暗里有星球&#10;&#10;描述已自动生成">
              <a:extLst>
                <a:ext uri="{FF2B5EF4-FFF2-40B4-BE49-F238E27FC236}">
                  <a16:creationId xmlns:a16="http://schemas.microsoft.com/office/drawing/2014/main" id="{5519701E-B61B-5E63-93DF-CC55F296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84651">
              <a:off x="2505338" y="1541527"/>
              <a:ext cx="7828002" cy="4424540"/>
            </a:xfrm>
            <a:prstGeom prst="rect">
              <a:avLst/>
            </a:prstGeom>
          </p:spPr>
        </p:pic>
        <p:sp>
          <p:nvSpPr>
            <p:cNvPr id="27" name="16">
              <a:extLst>
                <a:ext uri="{FF2B5EF4-FFF2-40B4-BE49-F238E27FC236}">
                  <a16:creationId xmlns:a16="http://schemas.microsoft.com/office/drawing/2014/main" id="{D16313F9-5304-71A7-35EE-485BC1FBCA83}"/>
                </a:ext>
              </a:extLst>
            </p:cNvPr>
            <p:cNvSpPr/>
            <p:nvPr/>
          </p:nvSpPr>
          <p:spPr>
            <a:xfrm rot="21188811">
              <a:off x="-179128" y="3130593"/>
              <a:ext cx="9918676" cy="1612664"/>
            </a:xfrm>
            <a:custGeom>
              <a:avLst/>
              <a:gdLst>
                <a:gd name="connsiteX0" fmla="*/ 0 w 10811435"/>
                <a:gd name="connsiteY0" fmla="*/ 462579 h 462579"/>
                <a:gd name="connsiteX1" fmla="*/ 5109882 w 10811435"/>
                <a:gd name="connsiteY1" fmla="*/ 161365 h 462579"/>
                <a:gd name="connsiteX2" fmla="*/ 8477026 w 10811435"/>
                <a:gd name="connsiteY2" fmla="*/ 344245 h 462579"/>
                <a:gd name="connsiteX3" fmla="*/ 10811435 w 10811435"/>
                <a:gd name="connsiteY3" fmla="*/ 0 h 46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1435" h="462579">
                  <a:moveTo>
                    <a:pt x="0" y="462579"/>
                  </a:moveTo>
                  <a:cubicBezTo>
                    <a:pt x="1848522" y="321833"/>
                    <a:pt x="3697044" y="181087"/>
                    <a:pt x="5109882" y="161365"/>
                  </a:cubicBezTo>
                  <a:cubicBezTo>
                    <a:pt x="6522720" y="141643"/>
                    <a:pt x="7526767" y="371139"/>
                    <a:pt x="8477026" y="344245"/>
                  </a:cubicBezTo>
                  <a:cubicBezTo>
                    <a:pt x="9427285" y="317351"/>
                    <a:pt x="10119360" y="158675"/>
                    <a:pt x="10811435" y="0"/>
                  </a:cubicBezTo>
                </a:path>
              </a:pathLst>
            </a:custGeom>
            <a:noFill/>
            <a:ln w="9525">
              <a:gradFill flip="none" rotWithShape="1">
                <a:gsLst>
                  <a:gs pos="45100">
                    <a:schemeClr val="accent1"/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EB151B8-4F07-E3A4-69E2-AD01EC557916}"/>
                </a:ext>
              </a:extLst>
            </p:cNvPr>
            <p:cNvSpPr txBox="1"/>
            <p:nvPr/>
          </p:nvSpPr>
          <p:spPr>
            <a:xfrm>
              <a:off x="874713" y="3210921"/>
              <a:ext cx="2184132" cy="951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将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yolov10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这个模型在新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pcb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数据集上跑通并获得初始权重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68D9659-658D-F822-7BB5-CFFA017AA8FE}"/>
                </a:ext>
              </a:extLst>
            </p:cNvPr>
            <p:cNvSpPr txBox="1"/>
            <p:nvPr/>
          </p:nvSpPr>
          <p:spPr>
            <a:xfrm>
              <a:off x="874712" y="2533590"/>
              <a:ext cx="182293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运行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YOLOv10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54E1A"/>
                    </a:gs>
                    <a:gs pos="100000">
                      <a:srgbClr val="FA4848"/>
                    </a:gs>
                  </a:gsLst>
                  <a:lin ang="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D92F167-9AF7-B361-05D0-2412B69BC0A6}"/>
                </a:ext>
              </a:extLst>
            </p:cNvPr>
            <p:cNvCxnSpPr/>
            <p:nvPr/>
          </p:nvCxnSpPr>
          <p:spPr>
            <a:xfrm>
              <a:off x="973820" y="3165747"/>
              <a:ext cx="1798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79FF816-5709-2370-194A-78A5297E8C53}"/>
                </a:ext>
              </a:extLst>
            </p:cNvPr>
            <p:cNvGrpSpPr/>
            <p:nvPr/>
          </p:nvGrpSpPr>
          <p:grpSpPr>
            <a:xfrm>
              <a:off x="758719" y="4512097"/>
              <a:ext cx="231988" cy="231988"/>
              <a:chOff x="798724" y="4694342"/>
              <a:chExt cx="151978" cy="151978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318480F-467A-367A-8211-266BAE21F486}"/>
                  </a:ext>
                </a:extLst>
              </p:cNvPr>
              <p:cNvSpPr/>
              <p:nvPr/>
            </p:nvSpPr>
            <p:spPr>
              <a:xfrm>
                <a:off x="798724" y="4694342"/>
                <a:ext cx="151978" cy="151978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87E910D2-BC99-E3F5-EC31-02948BE75B90}"/>
                  </a:ext>
                </a:extLst>
              </p:cNvPr>
              <p:cNvSpPr/>
              <p:nvPr/>
            </p:nvSpPr>
            <p:spPr>
              <a:xfrm>
                <a:off x="839978" y="4735596"/>
                <a:ext cx="69471" cy="69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84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39BD046-19B5-FF36-F811-E619C4D67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713" y="2442046"/>
              <a:ext cx="0" cy="2212504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  <a:gs pos="51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A1A6A4B-F3FB-363A-5546-6D67C24EFA5B}"/>
                </a:ext>
              </a:extLst>
            </p:cNvPr>
            <p:cNvSpPr txBox="1"/>
            <p:nvPr/>
          </p:nvSpPr>
          <p:spPr>
            <a:xfrm>
              <a:off x="2942852" y="5854053"/>
              <a:ext cx="3654717" cy="6560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将初步模型部署在华为平台上</a:t>
              </a:r>
              <a:endParaRPr lang="en-US" altLang="zh-CN" sz="1600" dirty="0">
                <a:solidFill>
                  <a:srgbClr val="2F2F2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使用华为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ModelArts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与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OBS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52DB353-BA2C-AB89-B213-62E5835B6A9A}"/>
                </a:ext>
              </a:extLst>
            </p:cNvPr>
            <p:cNvSpPr txBox="1"/>
            <p:nvPr/>
          </p:nvSpPr>
          <p:spPr>
            <a:xfrm>
              <a:off x="2942852" y="4879241"/>
              <a:ext cx="22365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尝试部署华为平台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F697430-C571-0D1A-5193-E61A39092CB1}"/>
                </a:ext>
              </a:extLst>
            </p:cNvPr>
            <p:cNvCxnSpPr/>
            <p:nvPr/>
          </p:nvCxnSpPr>
          <p:spPr>
            <a:xfrm>
              <a:off x="2995875" y="5657840"/>
              <a:ext cx="1798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F5D9E42-0199-5902-D62D-2E196F67458B}"/>
                </a:ext>
              </a:extLst>
            </p:cNvPr>
            <p:cNvCxnSpPr>
              <a:cxnSpLocks/>
            </p:cNvCxnSpPr>
            <p:nvPr/>
          </p:nvCxnSpPr>
          <p:spPr>
            <a:xfrm>
              <a:off x="2942853" y="4419550"/>
              <a:ext cx="0" cy="1630045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  <a:gs pos="51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890B242-E5B0-40FB-9355-4C6F7CADD840}"/>
                </a:ext>
              </a:extLst>
            </p:cNvPr>
            <p:cNvGrpSpPr/>
            <p:nvPr/>
          </p:nvGrpSpPr>
          <p:grpSpPr>
            <a:xfrm>
              <a:off x="2826858" y="4311387"/>
              <a:ext cx="231988" cy="231988"/>
              <a:chOff x="798724" y="4694342"/>
              <a:chExt cx="151978" cy="15197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697D314-FDAE-ECF9-1139-B2B89DB242CC}"/>
                  </a:ext>
                </a:extLst>
              </p:cNvPr>
              <p:cNvSpPr/>
              <p:nvPr/>
            </p:nvSpPr>
            <p:spPr>
              <a:xfrm>
                <a:off x="798724" y="4694342"/>
                <a:ext cx="151978" cy="151978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63684A56-27A7-D316-5C52-07ECFC3B3263}"/>
                  </a:ext>
                </a:extLst>
              </p:cNvPr>
              <p:cNvSpPr/>
              <p:nvPr/>
            </p:nvSpPr>
            <p:spPr>
              <a:xfrm>
                <a:off x="839978" y="4735596"/>
                <a:ext cx="69471" cy="69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84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0BA21E3-BD91-0DC9-9957-7895EC9ED978}"/>
                </a:ext>
              </a:extLst>
            </p:cNvPr>
            <p:cNvGrpSpPr/>
            <p:nvPr/>
          </p:nvGrpSpPr>
          <p:grpSpPr>
            <a:xfrm>
              <a:off x="4715733" y="1714612"/>
              <a:ext cx="3659396" cy="2302039"/>
              <a:chOff x="3655214" y="1774166"/>
              <a:chExt cx="3659396" cy="2302039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4779E2-1DE2-7200-F156-3D2C0789A23E}"/>
                  </a:ext>
                </a:extLst>
              </p:cNvPr>
              <p:cNvSpPr txBox="1"/>
              <p:nvPr/>
            </p:nvSpPr>
            <p:spPr>
              <a:xfrm>
                <a:off x="3771209" y="2579525"/>
                <a:ext cx="2797350" cy="953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解决数据集重复的问题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添加灰度的数据集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用赛题样例数据集推理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0A5CFED-67EE-8C11-B923-EE602E1C63C6}"/>
                  </a:ext>
                </a:extLst>
              </p:cNvPr>
              <p:cNvSpPr txBox="1"/>
              <p:nvPr/>
            </p:nvSpPr>
            <p:spPr>
              <a:xfrm>
                <a:off x="3795698" y="1852306"/>
                <a:ext cx="3518912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54E1A"/>
                        </a:gs>
                        <a:gs pos="100000">
                          <a:srgbClr val="FA4848"/>
                        </a:gs>
                      </a:gsLst>
                      <a:lin ang="0" scaled="1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优化数据集并进行训练和评估</a:t>
                </a: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91B43D2B-527F-D83A-DCAD-27426C6F7EA4}"/>
                  </a:ext>
                </a:extLst>
              </p:cNvPr>
              <p:cNvCxnSpPr/>
              <p:nvPr/>
            </p:nvCxnSpPr>
            <p:spPr>
              <a:xfrm>
                <a:off x="3870315" y="2497867"/>
                <a:ext cx="17989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17B11CD6-5CDD-1109-A34D-9EC525DD8898}"/>
                  </a:ext>
                </a:extLst>
              </p:cNvPr>
              <p:cNvGrpSpPr/>
              <p:nvPr/>
            </p:nvGrpSpPr>
            <p:grpSpPr>
              <a:xfrm>
                <a:off x="3655214" y="3844217"/>
                <a:ext cx="231988" cy="231988"/>
                <a:chOff x="798724" y="4694342"/>
                <a:chExt cx="151978" cy="151978"/>
              </a:xfrm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463A55D7-C5AE-5D8D-6ABD-C47BE3E36414}"/>
                    </a:ext>
                  </a:extLst>
                </p:cNvPr>
                <p:cNvSpPr/>
                <p:nvPr/>
              </p:nvSpPr>
              <p:spPr>
                <a:xfrm>
                  <a:off x="798724" y="4694342"/>
                  <a:ext cx="151978" cy="151978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563854F2-D083-F937-8B19-2501B256FB86}"/>
                    </a:ext>
                  </a:extLst>
                </p:cNvPr>
                <p:cNvSpPr/>
                <p:nvPr/>
              </p:nvSpPr>
              <p:spPr>
                <a:xfrm>
                  <a:off x="839978" y="4735596"/>
                  <a:ext cx="69471" cy="694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84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31160EA4-35D0-4D9E-2956-A8203A3D0E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208" y="1774166"/>
                <a:ext cx="0" cy="2212504"/>
              </a:xfrm>
              <a:prstGeom prst="line">
                <a:avLst/>
              </a:prstGeom>
              <a:ln w="9525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alpha val="0"/>
                      </a:schemeClr>
                    </a:gs>
                    <a:gs pos="51000">
                      <a:schemeClr val="accent2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EB62216B-401D-A6BA-3B5A-30AEE1B0797E}"/>
                </a:ext>
              </a:extLst>
            </p:cNvPr>
            <p:cNvGrpSpPr/>
            <p:nvPr/>
          </p:nvGrpSpPr>
          <p:grpSpPr>
            <a:xfrm>
              <a:off x="7012639" y="3953063"/>
              <a:ext cx="2662006" cy="2070922"/>
              <a:chOff x="5516639" y="4138149"/>
              <a:chExt cx="2662006" cy="2070922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1EFA203-D2B6-A9C9-12A6-4EDD37CF3E04}"/>
                  </a:ext>
                </a:extLst>
              </p:cNvPr>
              <p:cNvSpPr txBox="1"/>
              <p:nvPr/>
            </p:nvSpPr>
            <p:spPr>
              <a:xfrm>
                <a:off x="5632634" y="5475943"/>
                <a:ext cx="2372433" cy="659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分析并编写可行的图片分割方式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2D9EED5-AEF7-F6E5-88D3-B5800668B7C9}"/>
                  </a:ext>
                </a:extLst>
              </p:cNvPr>
              <p:cNvSpPr txBox="1"/>
              <p:nvPr/>
            </p:nvSpPr>
            <p:spPr>
              <a:xfrm>
                <a:off x="5685655" y="4664217"/>
                <a:ext cx="2492990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54E1A"/>
                        </a:gs>
                        <a:gs pos="100000">
                          <a:srgbClr val="FA4848"/>
                        </a:gs>
                      </a:gsLst>
                      <a:lin ang="0" scaled="1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实现图片的分割推理</a:t>
                </a:r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57603780-D879-BDA1-4384-A2D14043CB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8627" y="5328332"/>
                <a:ext cx="208796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25951212-82C8-C27B-2521-E32BF28BC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634" y="4246312"/>
                <a:ext cx="0" cy="1962759"/>
              </a:xfrm>
              <a:prstGeom prst="line">
                <a:avLst/>
              </a:prstGeom>
              <a:ln w="9525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alpha val="0"/>
                      </a:schemeClr>
                    </a:gs>
                    <a:gs pos="51000">
                      <a:schemeClr val="accent2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F9A0BF8F-94BF-F9A9-5D9C-28664B704EDC}"/>
                  </a:ext>
                </a:extLst>
              </p:cNvPr>
              <p:cNvGrpSpPr/>
              <p:nvPr/>
            </p:nvGrpSpPr>
            <p:grpSpPr>
              <a:xfrm>
                <a:off x="5516639" y="4138149"/>
                <a:ext cx="231988" cy="231988"/>
                <a:chOff x="798724" y="4694342"/>
                <a:chExt cx="151978" cy="151978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2426ABFA-6AED-F608-8C1C-E637C81D7467}"/>
                    </a:ext>
                  </a:extLst>
                </p:cNvPr>
                <p:cNvSpPr/>
                <p:nvPr/>
              </p:nvSpPr>
              <p:spPr>
                <a:xfrm>
                  <a:off x="798724" y="4694342"/>
                  <a:ext cx="151978" cy="151978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BCA8C1A-7482-315A-6B20-7D304DD7CC5D}"/>
                    </a:ext>
                  </a:extLst>
                </p:cNvPr>
                <p:cNvSpPr/>
                <p:nvPr/>
              </p:nvSpPr>
              <p:spPr>
                <a:xfrm>
                  <a:off x="839978" y="4735596"/>
                  <a:ext cx="69471" cy="694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84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376ECF3-34D9-C7C4-C6D2-80CBF52B4CA7}"/>
                </a:ext>
              </a:extLst>
            </p:cNvPr>
            <p:cNvSpPr txBox="1"/>
            <p:nvPr/>
          </p:nvSpPr>
          <p:spPr>
            <a:xfrm>
              <a:off x="9382206" y="2435731"/>
              <a:ext cx="2446011" cy="951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 dirty="0"/>
                <a:t>进行训练集的数据增强</a:t>
              </a:r>
              <a:endParaRPr lang="en-US" altLang="zh-CN" sz="1600" dirty="0"/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600" dirty="0"/>
                <a:t>同步进行更小分割的尝试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E36EF9D-D32A-1292-8B69-0409A597CBAD}"/>
                </a:ext>
              </a:extLst>
            </p:cNvPr>
            <p:cNvSpPr txBox="1"/>
            <p:nvPr/>
          </p:nvSpPr>
          <p:spPr>
            <a:xfrm>
              <a:off x="9401960" y="1372314"/>
              <a:ext cx="278075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数据增强</a:t>
              </a:r>
              <a:r>
                <a:rPr lang="zh-CN" altLang="en-US" sz="2000" dirty="0"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与更小分割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54E1A"/>
                    </a:gs>
                    <a:gs pos="100000">
                      <a:srgbClr val="FA4848"/>
                    </a:gs>
                  </a:gsLst>
                  <a:lin ang="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0A8FFA2-2613-A831-2690-81571B73A8D7}"/>
                </a:ext>
              </a:extLst>
            </p:cNvPr>
            <p:cNvCxnSpPr>
              <a:cxnSpLocks/>
            </p:cNvCxnSpPr>
            <p:nvPr/>
          </p:nvCxnSpPr>
          <p:spPr>
            <a:xfrm>
              <a:off x="9483944" y="2084071"/>
              <a:ext cx="190701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EFE515D-2CB1-B03B-0B72-74E506E942DE}"/>
                </a:ext>
              </a:extLst>
            </p:cNvPr>
            <p:cNvGrpSpPr/>
            <p:nvPr/>
          </p:nvGrpSpPr>
          <p:grpSpPr>
            <a:xfrm>
              <a:off x="9285966" y="3815806"/>
              <a:ext cx="231988" cy="231988"/>
              <a:chOff x="798724" y="4694342"/>
              <a:chExt cx="151978" cy="151978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0B512717-EEF5-882F-2997-803C5F4A3068}"/>
                  </a:ext>
                </a:extLst>
              </p:cNvPr>
              <p:cNvSpPr/>
              <p:nvPr/>
            </p:nvSpPr>
            <p:spPr>
              <a:xfrm>
                <a:off x="798724" y="4694342"/>
                <a:ext cx="151978" cy="151978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9C136A9-E1F7-92A2-9D38-D9C96C40B938}"/>
                  </a:ext>
                </a:extLst>
              </p:cNvPr>
              <p:cNvSpPr/>
              <p:nvPr/>
            </p:nvSpPr>
            <p:spPr>
              <a:xfrm>
                <a:off x="839978" y="4735596"/>
                <a:ext cx="69471" cy="69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84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5071E16-FC24-27A6-E783-AFA896F7C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960" y="1319923"/>
              <a:ext cx="0" cy="2607193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  <a:gs pos="51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标题 4">
            <a:hlinkClick r:id="rId3"/>
            <a:extLst>
              <a:ext uri="{FF2B5EF4-FFF2-40B4-BE49-F238E27FC236}">
                <a16:creationId xmlns:a16="http://schemas.microsoft.com/office/drawing/2014/main" id="{21598429-7B39-DB67-65A6-7310FE741855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探索过程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5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028585" y="1426589"/>
            <a:ext cx="4579195" cy="1079200"/>
          </a:xfrm>
          <a:effectLst>
            <a:outerShdw blurRad="25400" dist="25400" dir="3000000" algn="tl" rotWithShape="0">
              <a:prstClr val="black">
                <a:alpha val="35000"/>
              </a:prstClr>
            </a:outerShdw>
          </a:effectLst>
        </p:spPr>
        <p:txBody>
          <a:bodyPr>
            <a:noAutofit/>
          </a:bodyPr>
          <a:lstStyle/>
          <a:p>
            <a:pPr algn="r"/>
            <a:r>
              <a:rPr lang="zh-CN" altLang="en-US" sz="4800" dirty="0"/>
              <a:t>项目成果</a:t>
            </a:r>
            <a:endParaRPr lang="en-US" sz="4800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3180899" y="2799844"/>
            <a:ext cx="2862417" cy="2352701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所做实验相关内容与成果</a:t>
            </a:r>
            <a:endParaRPr lang="en-US" altLang="zh-CN" sz="1600" dirty="0"/>
          </a:p>
          <a:p>
            <a:endParaRPr 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FB80534-B3AD-FF14-F44C-545F26F4D07D}"/>
              </a:ext>
            </a:extLst>
          </p:cNvPr>
          <p:cNvCxnSpPr>
            <a:cxnSpLocks/>
          </p:cNvCxnSpPr>
          <p:nvPr/>
        </p:nvCxnSpPr>
        <p:spPr>
          <a:xfrm>
            <a:off x="485522" y="2641475"/>
            <a:ext cx="5291233" cy="0"/>
          </a:xfrm>
          <a:prstGeom prst="line">
            <a:avLst/>
          </a:prstGeom>
          <a:ln w="44450">
            <a:gradFill flip="none" rotWithShape="1">
              <a:gsLst>
                <a:gs pos="4000">
                  <a:schemeClr val="accent1">
                    <a:lumMod val="5000"/>
                    <a:lumOff val="95000"/>
                  </a:schemeClr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0">
                  <a:srgbClr val="2D83FA"/>
                </a:gs>
                <a:gs pos="100000">
                  <a:srgbClr val="3085F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04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4CB4107-AEFA-A62C-D72C-88F94370BE7F}"/>
              </a:ext>
            </a:extLst>
          </p:cNvPr>
          <p:cNvGrpSpPr/>
          <p:nvPr/>
        </p:nvGrpSpPr>
        <p:grpSpPr>
          <a:xfrm>
            <a:off x="77273" y="-128587"/>
            <a:ext cx="5505450" cy="6858000"/>
            <a:chOff x="0" y="0"/>
            <a:chExt cx="5505450" cy="6858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AA0120A-3295-C23D-1B6E-14E920E3DAA1}"/>
                </a:ext>
              </a:extLst>
            </p:cNvPr>
            <p:cNvSpPr/>
            <p:nvPr/>
          </p:nvSpPr>
          <p:spPr>
            <a:xfrm>
              <a:off x="0" y="0"/>
              <a:ext cx="5505450" cy="685800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>
              <a:noAutofit/>
            </a:bodyPr>
            <a:lstStyle/>
            <a:p>
              <a:pPr lvl="0" algn="ctr"/>
              <a:endParaRPr lang="zh-CN" altLang="en-US" sz="1200" b="1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EB34E8-EA16-174D-D114-F29F367ABC54}"/>
                </a:ext>
              </a:extLst>
            </p:cNvPr>
            <p:cNvSpPr/>
            <p:nvPr/>
          </p:nvSpPr>
          <p:spPr>
            <a:xfrm>
              <a:off x="660400" y="1130300"/>
              <a:ext cx="3973195" cy="1270000"/>
            </a:xfrm>
            <a:prstGeom prst="rect">
              <a:avLst/>
            </a:prstGeom>
          </p:spPr>
          <p:txBody>
            <a:bodyPr anchor="t" anchorCtr="0">
              <a:normAutofit/>
            </a:bodyPr>
            <a:lstStyle/>
            <a:p>
              <a:pPr>
                <a:buSzPct val="25000"/>
              </a:pPr>
              <a:endParaRPr lang="en-US" altLang="zh-CN" sz="2400" b="1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A8C29D7-6E24-DC5B-4BD4-BEF15E55DC68}"/>
                </a:ext>
              </a:extLst>
            </p:cNvPr>
            <p:cNvGrpSpPr/>
            <p:nvPr/>
          </p:nvGrpSpPr>
          <p:grpSpPr>
            <a:xfrm>
              <a:off x="530731" y="2722153"/>
              <a:ext cx="3565654" cy="2316886"/>
              <a:chOff x="530731" y="2722153"/>
              <a:chExt cx="3565654" cy="231688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71803D9-A687-277A-E20F-1B7754F78D70}"/>
                  </a:ext>
                </a:extLst>
              </p:cNvPr>
              <p:cNvSpPr/>
              <p:nvPr/>
            </p:nvSpPr>
            <p:spPr>
              <a:xfrm>
                <a:off x="530731" y="2722153"/>
                <a:ext cx="178606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3765"/>
                <a:r>
                  <a:rPr lang="en-US" altLang="zh-CN" sz="4400" b="1" dirty="0">
                    <a:solidFill>
                      <a:schemeClr val="accent1"/>
                    </a:solidFill>
                  </a:rPr>
                  <a:t>22.2%</a:t>
                </a: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92E2FC2-1F66-DF3A-2993-AB563016F625}"/>
                  </a:ext>
                </a:extLst>
              </p:cNvPr>
              <p:cNvGrpSpPr/>
              <p:nvPr/>
            </p:nvGrpSpPr>
            <p:grpSpPr>
              <a:xfrm>
                <a:off x="660400" y="3429001"/>
                <a:ext cx="3435985" cy="1610038"/>
                <a:chOff x="660400" y="3429001"/>
                <a:chExt cx="3435985" cy="1610038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A54853F-B0B7-462C-8C3C-A91C9B2A6D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3429001"/>
                  <a:ext cx="3435985" cy="769442"/>
                </a:xfrm>
                <a:prstGeom prst="rect">
                  <a:avLst/>
                </a:prstGeom>
              </p:spPr>
              <p:txBody>
                <a:bodyPr wrap="square" anchor="b" anchorCtr="0">
                  <a:normAutofit/>
                </a:bodyPr>
                <a:lstStyle/>
                <a:p>
                  <a:pPr>
                    <a:buSzPct val="25000"/>
                  </a:pPr>
                  <a:r>
                    <a:rPr lang="en-US" altLang="zh-CN" b="1" dirty="0" err="1"/>
                    <a:t>mAP</a:t>
                  </a:r>
                  <a:r>
                    <a:rPr lang="zh-CN" altLang="en-US" b="1" dirty="0"/>
                    <a:t>目前训练结果</a:t>
                  </a:r>
                  <a:endParaRPr lang="en-US" altLang="zh-CN" b="1" dirty="0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E3FBB01-6063-2E7C-17E2-89618E860A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4198443"/>
                  <a:ext cx="3435985" cy="840596"/>
                </a:xfrm>
                <a:prstGeom prst="rect">
                  <a:avLst/>
                </a:prstGeom>
              </p:spPr>
              <p:txBody>
                <a:bodyPr wrap="square" anchor="t" anchorCtr="0">
                  <a:normAutofit fontScale="92500" lnSpcReduction="10000"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zh-CN" altLang="en-US" sz="1200" dirty="0"/>
                    <a:t>与排行榜其他团队进行比较，此成绩在</a:t>
                  </a:r>
                  <a:r>
                    <a:rPr lang="en-US" altLang="zh-CN" sz="1200" dirty="0"/>
                    <a:t>259</a:t>
                  </a:r>
                  <a:r>
                    <a:rPr lang="zh-CN" altLang="en-US" sz="1200" dirty="0"/>
                    <a:t>支参赛队伍中排名</a:t>
                  </a:r>
                  <a:r>
                    <a:rPr lang="zh-CN" altLang="en-US" sz="1200" b="1" dirty="0"/>
                    <a:t>第</a:t>
                  </a:r>
                  <a:r>
                    <a:rPr lang="en-US" altLang="zh-CN" sz="1200" b="1" dirty="0"/>
                    <a:t>25</a:t>
                  </a:r>
                  <a:r>
                    <a:rPr lang="zh-CN" altLang="en-US" sz="1200" b="1" dirty="0"/>
                    <a:t>名。</a:t>
                  </a:r>
                  <a:endParaRPr lang="en-US" altLang="zh-CN" sz="1200" b="1" dirty="0"/>
                </a:p>
                <a:p>
                  <a:pPr>
                    <a:lnSpc>
                      <a:spcPct val="120000"/>
                    </a:lnSpc>
                    <a:buSzPct val="25000"/>
                  </a:pPr>
                  <a:endParaRPr lang="en-US" altLang="zh-CN" sz="1200" b="1" dirty="0"/>
                </a:p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zh-CN" altLang="en-US" sz="1000" dirty="0"/>
                    <a:t>由于还未部署到赛题评估平台，我们尚未进行平台上的统一评测。</a:t>
                  </a:r>
                  <a:endParaRPr lang="en-US" altLang="zh-CN" sz="1000" dirty="0"/>
                </a:p>
              </p:txBody>
            </p:sp>
          </p:grp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A8CA11A-9480-665C-8D58-0D7B8EB7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03E782C-4500-1D19-35D5-E563C204A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49"/>
          <a:stretch/>
        </p:blipFill>
        <p:spPr>
          <a:xfrm>
            <a:off x="4387449" y="1482673"/>
            <a:ext cx="7804551" cy="4963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7AFD17-CC7E-60BD-A027-6C2857D8D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65"/>
          <a:stretch/>
        </p:blipFill>
        <p:spPr>
          <a:xfrm>
            <a:off x="4387448" y="4414335"/>
            <a:ext cx="7804551" cy="16172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A25B668-D32A-4239-E6B3-FAA9FA14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47" y="3481496"/>
            <a:ext cx="8287176" cy="93283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475D100-C2A7-BE0D-6E87-6A12CECA0796}"/>
              </a:ext>
            </a:extLst>
          </p:cNvPr>
          <p:cNvSpPr txBox="1"/>
          <p:nvPr/>
        </p:nvSpPr>
        <p:spPr>
          <a:xfrm>
            <a:off x="5582723" y="3815496"/>
            <a:ext cx="3475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</a:rPr>
              <a:t>智眸                                              </a:t>
            </a: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</a:rPr>
              <a:t>0.222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</a:rPr>
              <a:t>   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05BC89F-3655-44FC-94CA-5B530E718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3"/>
          <a:stretch/>
        </p:blipFill>
        <p:spPr>
          <a:xfrm>
            <a:off x="4387448" y="1798141"/>
            <a:ext cx="9437856" cy="17018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D20E20F-D3D4-29BB-89B0-A4B0FF117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" b="14244"/>
          <a:stretch/>
        </p:blipFill>
        <p:spPr>
          <a:xfrm>
            <a:off x="4387448" y="4457705"/>
            <a:ext cx="7899805" cy="15738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F94057-BFA9-C237-F039-1F292ACDE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446" y="1820807"/>
            <a:ext cx="8732558" cy="18161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1E2CE7-DD11-0635-9235-854FCBBFB0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5198"/>
          <a:stretch/>
        </p:blipFill>
        <p:spPr>
          <a:xfrm>
            <a:off x="4387446" y="4275436"/>
            <a:ext cx="8792287" cy="17018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E543C2-A8C6-37CA-D542-0E455B3FD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7446" y="1128299"/>
            <a:ext cx="8933921" cy="5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4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49E91A0-F723-4518-6D2E-5D4569B5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67" y="4575693"/>
            <a:ext cx="2639693" cy="12660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44BDA2-EA80-6820-1CAB-1CD1F318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r>
              <a:rPr lang="zh-CN" altLang="en-US" dirty="0"/>
              <a:t>后续工作</a:t>
            </a:r>
            <a:endParaRPr 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8519B9F-BF0B-6082-47C8-37821B5BD1CB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496C1A0-2DFB-4850-A713-B7D8C48F21C2}"/>
                </a:ext>
              </a:extLst>
            </p:cNvPr>
            <p:cNvSpPr txBox="1"/>
            <p:nvPr/>
          </p:nvSpPr>
          <p:spPr>
            <a:xfrm>
              <a:off x="660400" y="1130300"/>
              <a:ext cx="9455150" cy="786892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/>
            </a:bodyPr>
            <a:lstStyle/>
            <a:p>
              <a:r>
                <a:rPr lang="zh-CN" altLang="en-US" dirty="0"/>
                <a:t>目前仍未完成的相关实验</a:t>
              </a:r>
              <a:endParaRPr lang="en-US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C21FA89-B793-472D-BB9F-09DD52D7F885}"/>
                </a:ext>
              </a:extLst>
            </p:cNvPr>
            <p:cNvGrpSpPr/>
            <p:nvPr/>
          </p:nvGrpSpPr>
          <p:grpSpPr>
            <a:xfrm>
              <a:off x="660400" y="2209800"/>
              <a:ext cx="3263629" cy="3924300"/>
              <a:chOff x="1532809" y="2024743"/>
              <a:chExt cx="2563330" cy="4109357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F847D277-06DF-47B1-9470-A8CB500F4269}"/>
                  </a:ext>
                </a:extLst>
              </p:cNvPr>
              <p:cNvSpPr/>
              <p:nvPr/>
            </p:nvSpPr>
            <p:spPr>
              <a:xfrm>
                <a:off x="1532809" y="2024743"/>
                <a:ext cx="2563330" cy="4109357"/>
              </a:xfrm>
              <a:prstGeom prst="roundRect">
                <a:avLst>
                  <a:gd name="adj" fmla="val 5200"/>
                </a:avLst>
              </a:prstGeom>
              <a:solidFill>
                <a:schemeClr val="accent1">
                  <a:alpha val="1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354"/>
                <a:endParaRPr lang="en-GB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FB5E0A-8AA6-4BA5-9D01-F51203F0EC97}"/>
                  </a:ext>
                </a:extLst>
              </p:cNvPr>
              <p:cNvSpPr txBox="1"/>
              <p:nvPr/>
            </p:nvSpPr>
            <p:spPr>
              <a:xfrm>
                <a:off x="1792446" y="2248679"/>
                <a:ext cx="593258" cy="741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2"/>
                    </a:solidFill>
                  </a:rPr>
                  <a:t>01</a:t>
                </a:r>
                <a:endParaRPr lang="en-GB" sz="40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A5FA036-1875-4D04-A356-E3137E15901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9075" y="2831427"/>
                <a:ext cx="0" cy="46956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bevel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5667CE-7DA6-489B-A065-2A24BEAA23DE}"/>
                  </a:ext>
                </a:extLst>
              </p:cNvPr>
              <p:cNvSpPr txBox="1"/>
              <p:nvPr/>
            </p:nvSpPr>
            <p:spPr>
              <a:xfrm>
                <a:off x="1711408" y="3175851"/>
                <a:ext cx="2206133" cy="55128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平台部署</a:t>
                </a:r>
                <a:endParaRPr 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D3F5BC6-4C2A-40EB-A6A8-C3F513D59896}"/>
                  </a:ext>
                </a:extLst>
              </p:cNvPr>
              <p:cNvSpPr txBox="1"/>
              <p:nvPr/>
            </p:nvSpPr>
            <p:spPr>
              <a:xfrm>
                <a:off x="1711408" y="3711168"/>
                <a:ext cx="2206133" cy="80368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解决目前平台限制的</a:t>
                </a:r>
                <a:r>
                  <a:rPr lang="en-US" altLang="zh-CN" sz="1200" dirty="0"/>
                  <a:t>python</a:t>
                </a:r>
                <a:r>
                  <a:rPr lang="zh-CN" altLang="en-US" sz="1200" dirty="0"/>
                  <a:t>版本必须低于</a:t>
                </a:r>
                <a:r>
                  <a:rPr lang="en-US" altLang="zh-CN" sz="1200" dirty="0"/>
                  <a:t>3.7</a:t>
                </a:r>
                <a:r>
                  <a:rPr lang="zh-CN" altLang="en-US" sz="1200" dirty="0"/>
                  <a:t>的问题</a:t>
                </a:r>
                <a:endParaRPr lang="en-US" altLang="zh-CN" sz="1200" dirty="0"/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解决镜像相关问题</a:t>
                </a:r>
                <a:endParaRPr 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2BF58BB-1734-496A-814C-A8BDA872C844}"/>
                </a:ext>
              </a:extLst>
            </p:cNvPr>
            <p:cNvGrpSpPr/>
            <p:nvPr/>
          </p:nvGrpSpPr>
          <p:grpSpPr>
            <a:xfrm>
              <a:off x="4457835" y="2209800"/>
              <a:ext cx="3263629" cy="3924300"/>
              <a:chOff x="1532809" y="2024743"/>
              <a:chExt cx="2563330" cy="4109357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45EFDE0C-F532-409C-BEFE-FA41F7EB3C2B}"/>
                  </a:ext>
                </a:extLst>
              </p:cNvPr>
              <p:cNvSpPr/>
              <p:nvPr/>
            </p:nvSpPr>
            <p:spPr>
              <a:xfrm>
                <a:off x="1532809" y="2024743"/>
                <a:ext cx="2563330" cy="4109357"/>
              </a:xfrm>
              <a:prstGeom prst="roundRect">
                <a:avLst>
                  <a:gd name="adj" fmla="val 5200"/>
                </a:avLst>
              </a:prstGeom>
              <a:solidFill>
                <a:schemeClr val="accent1">
                  <a:alpha val="1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354"/>
                <a:endParaRPr lang="en-GB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B95EDD9-8E18-4386-9982-E03A4C4444DC}"/>
                  </a:ext>
                </a:extLst>
              </p:cNvPr>
              <p:cNvSpPr txBox="1"/>
              <p:nvPr/>
            </p:nvSpPr>
            <p:spPr>
              <a:xfrm>
                <a:off x="1792446" y="2248679"/>
                <a:ext cx="593258" cy="741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2"/>
                    </a:solidFill>
                  </a:rPr>
                  <a:t>02</a:t>
                </a:r>
                <a:endParaRPr lang="en-GB" sz="40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5A5FD8B-7151-4AD2-BCDC-4F010B8217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9075" y="2831427"/>
                <a:ext cx="0" cy="46956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bevel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2179708-2DB1-42DC-84A9-4129ED87DAF4}"/>
                  </a:ext>
                </a:extLst>
              </p:cNvPr>
              <p:cNvSpPr txBox="1"/>
              <p:nvPr/>
            </p:nvSpPr>
            <p:spPr>
              <a:xfrm>
                <a:off x="1711408" y="3175851"/>
                <a:ext cx="2206133" cy="55128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数据增强</a:t>
                </a:r>
                <a:endParaRPr 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EB69A22-EA82-4C98-B600-B3416F595188}"/>
                  </a:ext>
                </a:extLst>
              </p:cNvPr>
              <p:cNvSpPr txBox="1"/>
              <p:nvPr/>
            </p:nvSpPr>
            <p:spPr>
              <a:xfrm>
                <a:off x="1711408" y="3711168"/>
                <a:ext cx="2206133" cy="80368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对华为平台数据进行进一步的预处理</a:t>
                </a:r>
                <a:endParaRPr 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D9D19AE-F711-487C-8DA5-79980E4602AA}"/>
                  </a:ext>
                </a:extLst>
              </p:cNvPr>
              <p:cNvSpPr/>
              <p:nvPr/>
            </p:nvSpPr>
            <p:spPr>
              <a:xfrm>
                <a:off x="1781175" y="4514850"/>
                <a:ext cx="2073275" cy="1313145"/>
              </a:xfrm>
              <a:prstGeom prst="rect">
                <a:avLst/>
              </a:prstGeom>
              <a:blipFill>
                <a:blip r:embed="rId3"/>
                <a:srcRect/>
                <a:stretch>
                  <a:fillRect l="-6473" r="-6473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23A90E8-74CE-4971-81AE-AEC4D7AB1BFA}"/>
                </a:ext>
              </a:extLst>
            </p:cNvPr>
            <p:cNvGrpSpPr/>
            <p:nvPr/>
          </p:nvGrpSpPr>
          <p:grpSpPr>
            <a:xfrm>
              <a:off x="8255271" y="2209800"/>
              <a:ext cx="3263629" cy="3924300"/>
              <a:chOff x="1532809" y="2024743"/>
              <a:chExt cx="2563330" cy="4109357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F016C24A-E10D-41BF-A364-0E59C85D433B}"/>
                  </a:ext>
                </a:extLst>
              </p:cNvPr>
              <p:cNvSpPr/>
              <p:nvPr/>
            </p:nvSpPr>
            <p:spPr>
              <a:xfrm>
                <a:off x="1532809" y="2024743"/>
                <a:ext cx="2563330" cy="4109357"/>
              </a:xfrm>
              <a:prstGeom prst="roundRect">
                <a:avLst>
                  <a:gd name="adj" fmla="val 5200"/>
                </a:avLst>
              </a:prstGeom>
              <a:solidFill>
                <a:schemeClr val="accent1">
                  <a:alpha val="1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354"/>
                <a:endParaRPr lang="en-GB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27E5374-2C7F-4365-BD1B-F8D37F53C54F}"/>
                  </a:ext>
                </a:extLst>
              </p:cNvPr>
              <p:cNvSpPr txBox="1"/>
              <p:nvPr/>
            </p:nvSpPr>
            <p:spPr>
              <a:xfrm>
                <a:off x="1792446" y="2248679"/>
                <a:ext cx="593258" cy="741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2"/>
                    </a:solidFill>
                  </a:rPr>
                  <a:t>03</a:t>
                </a:r>
                <a:endParaRPr lang="en-GB" sz="40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15406669-75FD-4BE0-A0E8-9141CFB2191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9075" y="2831427"/>
                <a:ext cx="0" cy="469561"/>
              </a:xfrm>
              <a:prstGeom prst="line">
                <a:avLst/>
              </a:prstGeom>
              <a:noFill/>
              <a:ln w="25400" cap="flat">
                <a:solidFill>
                  <a:schemeClr val="accent2"/>
                </a:solidFill>
                <a:prstDash val="solid"/>
                <a:bevel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1D5E730-031F-498C-94B2-5A0F9067FC5F}"/>
                  </a:ext>
                </a:extLst>
              </p:cNvPr>
              <p:cNvSpPr txBox="1"/>
              <p:nvPr/>
            </p:nvSpPr>
            <p:spPr>
              <a:xfrm>
                <a:off x="1711408" y="3175851"/>
                <a:ext cx="2206133" cy="551283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数据集制作</a:t>
                </a:r>
                <a:endParaRPr lang="en-US" b="1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34E2910-4FFC-4B9C-A53E-BAF25BD6405A}"/>
                  </a:ext>
                </a:extLst>
              </p:cNvPr>
              <p:cNvSpPr txBox="1"/>
              <p:nvPr/>
            </p:nvSpPr>
            <p:spPr>
              <a:xfrm>
                <a:off x="1711408" y="3711168"/>
                <a:ext cx="2206133" cy="80368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对于目前进行训练的数据集，增加自己制作的类似华为提供的数据集</a:t>
                </a:r>
                <a:endParaRPr lang="en-US" sz="1100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E203D83-F950-442A-970C-D6D68DA0657D}"/>
                  </a:ext>
                </a:extLst>
              </p:cNvPr>
              <p:cNvSpPr/>
              <p:nvPr/>
            </p:nvSpPr>
            <p:spPr>
              <a:xfrm>
                <a:off x="1781175" y="4514850"/>
                <a:ext cx="2073275" cy="1313145"/>
              </a:xfrm>
              <a:prstGeom prst="rect">
                <a:avLst/>
              </a:prstGeom>
              <a:blipFill>
                <a:blip r:embed="rId4"/>
                <a:srcRect/>
                <a:stretch>
                  <a:fillRect t="-9077" b="-8896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B3786395-FCB3-E985-5651-0AC838B6D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238" y="4587770"/>
            <a:ext cx="2680508" cy="125401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D561FF6-0A41-6909-B202-D382D6A5E2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06" t="6821" r="18454" b="10555"/>
          <a:stretch/>
        </p:blipFill>
        <p:spPr>
          <a:xfrm>
            <a:off x="8571490" y="4591321"/>
            <a:ext cx="2648143" cy="12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9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089026"/>
            <a:ext cx="6350000" cy="2677918"/>
          </a:xfrm>
        </p:spPr>
        <p:txBody>
          <a:bodyPr/>
          <a:lstStyle/>
          <a:p>
            <a:r>
              <a:rPr lang="zh-CN" altLang="en-US" dirty="0"/>
              <a:t>Thank you</a:t>
            </a:r>
            <a:endParaRPr 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DFC5F65C-2B88-AD3D-91C5-C019723F4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" y="4843594"/>
            <a:ext cx="6896099" cy="1299577"/>
          </a:xfrm>
        </p:spPr>
        <p:txBody>
          <a:bodyPr>
            <a:normAutofit/>
          </a:bodyPr>
          <a:lstStyle/>
          <a:p>
            <a:pPr lvl="0"/>
            <a:r>
              <a:rPr lang="en-US" altLang="zh-CN" sz="2000" b="1" dirty="0"/>
              <a:t>      </a:t>
            </a:r>
            <a:r>
              <a:rPr lang="zh-CN" altLang="en-US" sz="2000" b="1" dirty="0"/>
              <a:t>汇报人：白宇 唐楚惟 焉乐文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028585" y="1426589"/>
            <a:ext cx="4579195" cy="1079200"/>
          </a:xfrm>
          <a:effectLst>
            <a:outerShdw blurRad="25400" dist="25400" dir="3000000" algn="tl" rotWithShape="0">
              <a:prstClr val="black">
                <a:alpha val="35000"/>
              </a:prstClr>
            </a:outerShdw>
          </a:effectLst>
        </p:spPr>
        <p:txBody>
          <a:bodyPr>
            <a:noAutofit/>
          </a:bodyPr>
          <a:lstStyle/>
          <a:p>
            <a:pPr algn="r"/>
            <a:r>
              <a:rPr lang="zh-CN" altLang="en-US" sz="4800" dirty="0"/>
              <a:t>项目背景</a:t>
            </a:r>
            <a:endParaRPr lang="en-US" sz="4800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1074266" y="2843806"/>
            <a:ext cx="4702489" cy="23527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——</a:t>
            </a:r>
            <a:r>
              <a:rPr lang="zh-CN" altLang="en-US" sz="2000" dirty="0">
                <a:latin typeface="+mn-ea"/>
              </a:rPr>
              <a:t>基于计算机视觉的</a:t>
            </a:r>
            <a:r>
              <a:rPr lang="en-US" altLang="zh-CN" sz="2000" dirty="0">
                <a:latin typeface="+mn-ea"/>
                <a:cs typeface="CMU Serif" panose="02000603000000000000" pitchFamily="2" charset="0"/>
              </a:rPr>
              <a:t>PCB</a:t>
            </a:r>
            <a:r>
              <a:rPr lang="zh-CN" altLang="en-US" sz="2000" dirty="0">
                <a:latin typeface="+mn-ea"/>
              </a:rPr>
              <a:t>板智能检测</a:t>
            </a:r>
            <a:endParaRPr lang="en-US" dirty="0">
              <a:latin typeface="+mn-ea"/>
            </a:endParaRPr>
          </a:p>
          <a:p>
            <a:endParaRPr 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FB80534-B3AD-FF14-F44C-545F26F4D07D}"/>
              </a:ext>
            </a:extLst>
          </p:cNvPr>
          <p:cNvCxnSpPr>
            <a:cxnSpLocks/>
          </p:cNvCxnSpPr>
          <p:nvPr/>
        </p:nvCxnSpPr>
        <p:spPr>
          <a:xfrm>
            <a:off x="485522" y="2641475"/>
            <a:ext cx="5291233" cy="0"/>
          </a:xfrm>
          <a:prstGeom prst="line">
            <a:avLst/>
          </a:prstGeom>
          <a:ln w="44450">
            <a:gradFill flip="none" rotWithShape="1">
              <a:gsLst>
                <a:gs pos="4000">
                  <a:schemeClr val="accent1">
                    <a:lumMod val="5000"/>
                    <a:lumOff val="95000"/>
                  </a:schemeClr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0">
                  <a:srgbClr val="2D83FA"/>
                </a:gs>
                <a:gs pos="100000">
                  <a:srgbClr val="3085F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D5F3FF35-017B-0E31-9A95-871773CBCC07}"/>
              </a:ext>
            </a:extLst>
          </p:cNvPr>
          <p:cNvGrpSpPr/>
          <p:nvPr/>
        </p:nvGrpSpPr>
        <p:grpSpPr>
          <a:xfrm>
            <a:off x="-2" y="1"/>
            <a:ext cx="11703366" cy="6860734"/>
            <a:chOff x="-2" y="1"/>
            <a:chExt cx="11703366" cy="6860734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0CB65E2-E8D1-4AE8-A10B-B628E5E43B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2" y="1"/>
              <a:ext cx="7561944" cy="6860734"/>
            </a:xfrm>
            <a:custGeom>
              <a:avLst/>
              <a:gdLst>
                <a:gd name="T0" fmla="*/ 28 w 2746"/>
                <a:gd name="T1" fmla="*/ 2169 h 2169"/>
                <a:gd name="T2" fmla="*/ 8 w 2746"/>
                <a:gd name="T3" fmla="*/ 1758 h 2169"/>
                <a:gd name="T4" fmla="*/ 281 w 2746"/>
                <a:gd name="T5" fmla="*/ 1360 h 2169"/>
                <a:gd name="T6" fmla="*/ 289 w 2746"/>
                <a:gd name="T7" fmla="*/ 1357 h 2169"/>
                <a:gd name="T8" fmla="*/ 572 w 2746"/>
                <a:gd name="T9" fmla="*/ 946 h 2169"/>
                <a:gd name="T10" fmla="*/ 559 w 2746"/>
                <a:gd name="T11" fmla="*/ 693 h 2169"/>
                <a:gd name="T12" fmla="*/ 559 w 2746"/>
                <a:gd name="T13" fmla="*/ 683 h 2169"/>
                <a:gd name="T14" fmla="*/ 1051 w 2746"/>
                <a:gd name="T15" fmla="*/ 283 h 2169"/>
                <a:gd name="T16" fmla="*/ 1628 w 2746"/>
                <a:gd name="T17" fmla="*/ 409 h 2169"/>
                <a:gd name="T18" fmla="*/ 2045 w 2746"/>
                <a:gd name="T19" fmla="*/ 247 h 2169"/>
                <a:gd name="T20" fmla="*/ 2099 w 2746"/>
                <a:gd name="T21" fmla="*/ 171 h 2169"/>
                <a:gd name="T22" fmla="*/ 2430 w 2746"/>
                <a:gd name="T23" fmla="*/ 0 h 2169"/>
                <a:gd name="T24" fmla="*/ 2746 w 2746"/>
                <a:gd name="T25" fmla="*/ 0 h 2169"/>
                <a:gd name="T26" fmla="*/ 2746 w 2746"/>
                <a:gd name="T27" fmla="*/ 2169 h 2169"/>
                <a:gd name="T28" fmla="*/ 28 w 2746"/>
                <a:gd name="T29" fmla="*/ 2169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6" h="2169">
                  <a:moveTo>
                    <a:pt x="28" y="2169"/>
                  </a:moveTo>
                  <a:cubicBezTo>
                    <a:pt x="8" y="1758"/>
                    <a:pt x="8" y="1758"/>
                    <a:pt x="8" y="1758"/>
                  </a:cubicBezTo>
                  <a:cubicBezTo>
                    <a:pt x="0" y="1579"/>
                    <a:pt x="112" y="1417"/>
                    <a:pt x="281" y="1360"/>
                  </a:cubicBezTo>
                  <a:cubicBezTo>
                    <a:pt x="289" y="1357"/>
                    <a:pt x="289" y="1357"/>
                    <a:pt x="289" y="1357"/>
                  </a:cubicBezTo>
                  <a:cubicBezTo>
                    <a:pt x="465" y="1299"/>
                    <a:pt x="580" y="1131"/>
                    <a:pt x="572" y="946"/>
                  </a:cubicBezTo>
                  <a:cubicBezTo>
                    <a:pt x="565" y="816"/>
                    <a:pt x="559" y="693"/>
                    <a:pt x="559" y="693"/>
                  </a:cubicBezTo>
                  <a:cubicBezTo>
                    <a:pt x="559" y="690"/>
                    <a:pt x="559" y="686"/>
                    <a:pt x="559" y="683"/>
                  </a:cubicBezTo>
                  <a:cubicBezTo>
                    <a:pt x="553" y="422"/>
                    <a:pt x="797" y="227"/>
                    <a:pt x="1051" y="283"/>
                  </a:cubicBezTo>
                  <a:cubicBezTo>
                    <a:pt x="1628" y="409"/>
                    <a:pt x="1628" y="409"/>
                    <a:pt x="1628" y="409"/>
                  </a:cubicBezTo>
                  <a:cubicBezTo>
                    <a:pt x="1787" y="444"/>
                    <a:pt x="1951" y="380"/>
                    <a:pt x="2045" y="247"/>
                  </a:cubicBezTo>
                  <a:cubicBezTo>
                    <a:pt x="2099" y="171"/>
                    <a:pt x="2099" y="171"/>
                    <a:pt x="2099" y="171"/>
                  </a:cubicBezTo>
                  <a:cubicBezTo>
                    <a:pt x="2175" y="64"/>
                    <a:pt x="2299" y="0"/>
                    <a:pt x="2430" y="0"/>
                  </a:cubicBezTo>
                  <a:cubicBezTo>
                    <a:pt x="2746" y="0"/>
                    <a:pt x="2746" y="0"/>
                    <a:pt x="2746" y="0"/>
                  </a:cubicBezTo>
                  <a:cubicBezTo>
                    <a:pt x="2746" y="2169"/>
                    <a:pt x="2746" y="2169"/>
                    <a:pt x="2746" y="2169"/>
                  </a:cubicBezTo>
                  <a:lnTo>
                    <a:pt x="28" y="216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94141D-02FF-9A80-FE60-B682282AC6F4}"/>
                </a:ext>
              </a:extLst>
            </p:cNvPr>
            <p:cNvGrpSpPr/>
            <p:nvPr/>
          </p:nvGrpSpPr>
          <p:grpSpPr>
            <a:xfrm>
              <a:off x="1004815" y="1536340"/>
              <a:ext cx="10698549" cy="4345012"/>
              <a:chOff x="1004815" y="1536340"/>
              <a:chExt cx="10698549" cy="4345012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DF9C78F1-3607-8A96-70B8-0BCFF58C1CD4}"/>
                  </a:ext>
                </a:extLst>
              </p:cNvPr>
              <p:cNvGrpSpPr/>
              <p:nvPr/>
            </p:nvGrpSpPr>
            <p:grpSpPr>
              <a:xfrm>
                <a:off x="6631543" y="2829718"/>
                <a:ext cx="5071821" cy="2634709"/>
                <a:chOff x="6395442" y="1045385"/>
                <a:chExt cx="5071821" cy="2634709"/>
              </a:xfrm>
            </p:grpSpPr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7BF8D18-7453-EDBA-3AE8-410922AED8D0}"/>
                    </a:ext>
                  </a:extLst>
                </p:cNvPr>
                <p:cNvSpPr txBox="1"/>
                <p:nvPr/>
              </p:nvSpPr>
              <p:spPr>
                <a:xfrm>
                  <a:off x="6395442" y="1045385"/>
                  <a:ext cx="540000" cy="540000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01</a:t>
                  </a:r>
                  <a:endParaRPr kumimoji="1" lang="zh-CN" altLang="en-US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F55D63F7-D2E4-747E-4964-0C3F0AC8A56B}"/>
                    </a:ext>
                  </a:extLst>
                </p:cNvPr>
                <p:cNvSpPr/>
                <p:nvPr/>
              </p:nvSpPr>
              <p:spPr>
                <a:xfrm>
                  <a:off x="7089862" y="1067831"/>
                  <a:ext cx="4141422" cy="4951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b" anchorCtr="0">
                  <a:spAutoFit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工业质检</a:t>
                  </a:r>
                  <a:r>
                    <a:rPr kumimoji="1" lang="en-US" altLang="zh-CN" b="1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pcb</a:t>
                  </a: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板中的具体异常</a:t>
                  </a:r>
                  <a:endParaRPr kumimoji="1"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9C82A3A5-200C-1190-380F-DD3292DB22CF}"/>
                    </a:ext>
                  </a:extLst>
                </p:cNvPr>
                <p:cNvSpPr/>
                <p:nvPr/>
              </p:nvSpPr>
              <p:spPr>
                <a:xfrm>
                  <a:off x="7325841" y="1562939"/>
                  <a:ext cx="4141422" cy="211715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sz="14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五类异常</a:t>
                  </a:r>
                  <a:endPara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kumimoji="1" lang="en-US" altLang="zh-CN" sz="1400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Mouse_bite</a:t>
                  </a:r>
                  <a:endPara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kumimoji="1" lang="en-US" altLang="zh-CN" sz="1400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Open_circuit</a:t>
                  </a:r>
                  <a:endPara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kumimoji="1" lang="en-US" altLang="zh-CN" sz="14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Short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kumimoji="1" lang="en-US" altLang="zh-CN" sz="14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Spur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kumimoji="1" lang="en-US" altLang="zh-CN" sz="1400" dirty="0" err="1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Spurious_copper</a:t>
                  </a:r>
                  <a:endPara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BC1E3855-478F-1280-6524-8658F8B5AEB4}"/>
                  </a:ext>
                </a:extLst>
              </p:cNvPr>
              <p:cNvSpPr/>
              <p:nvPr/>
            </p:nvSpPr>
            <p:spPr>
              <a:xfrm>
                <a:off x="1004815" y="1536340"/>
                <a:ext cx="5180783" cy="4345012"/>
              </a:xfrm>
              <a:prstGeom prst="roundRect">
                <a:avLst>
                  <a:gd name="adj" fmla="val 5837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A289320-9E11-5A9F-3DEC-E1FDFB706D00}"/>
                  </a:ext>
                </a:extLst>
              </p:cNvPr>
              <p:cNvSpPr txBox="1"/>
              <p:nvPr/>
            </p:nvSpPr>
            <p:spPr>
              <a:xfrm>
                <a:off x="6717438" y="1755136"/>
                <a:ext cx="480781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赛题具体介绍</a:t>
                </a:r>
                <a:endPara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" name="标题 4">
            <a:extLst>
              <a:ext uri="{FF2B5EF4-FFF2-40B4-BE49-F238E27FC236}">
                <a16:creationId xmlns:a16="http://schemas.microsoft.com/office/drawing/2014/main" id="{902866D8-4E4C-A6A2-0451-9293F86201D4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项目背景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37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lï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8CA4736B-62FC-F795-B841-B75740B9E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1" y="1178632"/>
            <a:ext cx="2679530" cy="2250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E44B12-F33A-E815-4349-00E31B1E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383" y="954455"/>
            <a:ext cx="5319588" cy="2483803"/>
          </a:xfrm>
          <a:prstGeom prst="rect">
            <a:avLst/>
          </a:prstGeom>
        </p:spPr>
      </p:pic>
      <p:grpSp>
        <p:nvGrpSpPr>
          <p:cNvPr id="4" name="íšḷide"/>
          <p:cNvGrpSpPr/>
          <p:nvPr/>
        </p:nvGrpSpPr>
        <p:grpSpPr>
          <a:xfrm>
            <a:off x="6165383" y="3870465"/>
            <a:ext cx="5339446" cy="2415390"/>
            <a:chOff x="6179454" y="3718710"/>
            <a:chExt cx="5339446" cy="2415390"/>
          </a:xfrm>
        </p:grpSpPr>
        <p:sp>
          <p:nvSpPr>
            <p:cNvPr id="7" name="iŝḷîḑé"/>
            <p:cNvSpPr/>
            <p:nvPr/>
          </p:nvSpPr>
          <p:spPr>
            <a:xfrm>
              <a:off x="6179454" y="3718710"/>
              <a:ext cx="5339446" cy="2415390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2000">
                <a:solidFill>
                  <a:schemeClr val="bg1"/>
                </a:solidFill>
              </a:endParaRPr>
            </a:p>
          </p:txBody>
        </p:sp>
        <p:cxnSp>
          <p:nvCxnSpPr>
            <p:cNvPr id="10" name="ïŝlïde"/>
            <p:cNvCxnSpPr/>
            <p:nvPr/>
          </p:nvCxnSpPr>
          <p:spPr>
            <a:xfrm>
              <a:off x="7913117" y="4279615"/>
              <a:ext cx="0" cy="129358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  <a:alpha val="50000"/>
                </a:schemeClr>
              </a:solidFill>
              <a:prstDash val="solid"/>
              <a:bevel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ïSļidé"/>
            <p:cNvSpPr txBox="1"/>
            <p:nvPr/>
          </p:nvSpPr>
          <p:spPr>
            <a:xfrm>
              <a:off x="8029091" y="4146064"/>
              <a:ext cx="2988023" cy="152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</a:rPr>
                <a:t>平台提供与要求：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en-US" altLang="zh-CN" sz="1600" dirty="0" err="1">
                  <a:latin typeface="Arial" panose="020B0604020202020204" pitchFamily="34" charset="0"/>
                  <a:ea typeface="微软雅黑" panose="020B0503020204020204" pitchFamily="34" charset="-122"/>
                </a:rPr>
                <a:t>pcb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</a:rPr>
                <a:t>板数据集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</a:rPr>
                <a:t>华为算力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</a:rPr>
                <a:t>华为平台部署、检验</a:t>
              </a:r>
              <a:endParaRPr lang="en-GB" altLang="zh-CN" sz="16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739E596-2F7D-3067-9B53-D13AF6599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33" y="3844863"/>
            <a:ext cx="5336261" cy="24153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5036509-711F-FD08-1D1F-1D5FB32FFE68}"/>
              </a:ext>
            </a:extLst>
          </p:cNvPr>
          <p:cNvSpPr txBox="1"/>
          <p:nvPr/>
        </p:nvSpPr>
        <p:spPr>
          <a:xfrm>
            <a:off x="7002744" y="3445521"/>
            <a:ext cx="36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华为提供数据集</a:t>
            </a:r>
            <a:r>
              <a:rPr lang="en-US" altLang="zh-CN" dirty="0"/>
              <a:t>—5</a:t>
            </a:r>
            <a:r>
              <a:rPr lang="zh-CN" altLang="en-US" dirty="0"/>
              <a:t>类，每类十张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083259F-B616-4E56-37C3-296C4E5012E4}"/>
              </a:ext>
            </a:extLst>
          </p:cNvPr>
          <p:cNvSpPr txBox="1"/>
          <p:nvPr/>
        </p:nvSpPr>
        <p:spPr>
          <a:xfrm>
            <a:off x="2275368" y="6340758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华为</a:t>
            </a:r>
            <a:r>
              <a:rPr lang="en-US" altLang="zh-CN" dirty="0" err="1"/>
              <a:t>ModelArts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8DF3498-3183-4672-9690-11A146445222}"/>
              </a:ext>
            </a:extLst>
          </p:cNvPr>
          <p:cNvSpPr/>
          <p:nvPr/>
        </p:nvSpPr>
        <p:spPr bwMode="auto">
          <a:xfrm>
            <a:off x="6339691" y="4390725"/>
            <a:ext cx="1398932" cy="140168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ED8E7AFB-0CAD-6C53-3346-30BB0785C883}"/>
              </a:ext>
            </a:extLst>
          </p:cNvPr>
          <p:cNvSpPr/>
          <p:nvPr/>
        </p:nvSpPr>
        <p:spPr bwMode="auto">
          <a:xfrm>
            <a:off x="6743423" y="4704631"/>
            <a:ext cx="715630" cy="695853"/>
          </a:xfrm>
          <a:custGeom>
            <a:avLst/>
            <a:gdLst>
              <a:gd name="connsiteX0" fmla="*/ 214862 w 715630"/>
              <a:gd name="connsiteY0" fmla="*/ 420780 h 695853"/>
              <a:gd name="connsiteX1" fmla="*/ 283435 w 715630"/>
              <a:gd name="connsiteY1" fmla="*/ 484964 h 695853"/>
              <a:gd name="connsiteX2" fmla="*/ 82287 w 715630"/>
              <a:gd name="connsiteY2" fmla="*/ 682100 h 695853"/>
              <a:gd name="connsiteX3" fmla="*/ 13714 w 715630"/>
              <a:gd name="connsiteY3" fmla="*/ 682100 h 695853"/>
              <a:gd name="connsiteX4" fmla="*/ 13714 w 715630"/>
              <a:gd name="connsiteY4" fmla="*/ 617916 h 695853"/>
              <a:gd name="connsiteX5" fmla="*/ 283251 w 715630"/>
              <a:gd name="connsiteY5" fmla="*/ 366517 h 695853"/>
              <a:gd name="connsiteX6" fmla="*/ 310473 w 715630"/>
              <a:gd name="connsiteY6" fmla="*/ 398276 h 695853"/>
              <a:gd name="connsiteX7" fmla="*/ 337695 w 715630"/>
              <a:gd name="connsiteY7" fmla="*/ 420961 h 695853"/>
              <a:gd name="connsiteX8" fmla="*/ 287788 w 715630"/>
              <a:gd name="connsiteY8" fmla="*/ 470868 h 695853"/>
              <a:gd name="connsiteX9" fmla="*/ 233344 w 715630"/>
              <a:gd name="connsiteY9" fmla="*/ 416424 h 695853"/>
              <a:gd name="connsiteX10" fmla="*/ 283251 w 715630"/>
              <a:gd name="connsiteY10" fmla="*/ 366517 h 695853"/>
              <a:gd name="connsiteX11" fmla="*/ 591294 w 715630"/>
              <a:gd name="connsiteY11" fmla="*/ 278865 h 695853"/>
              <a:gd name="connsiteX12" fmla="*/ 600319 w 715630"/>
              <a:gd name="connsiteY12" fmla="*/ 301932 h 695853"/>
              <a:gd name="connsiteX13" fmla="*/ 501045 w 715630"/>
              <a:gd name="connsiteY13" fmla="*/ 366520 h 695853"/>
              <a:gd name="connsiteX14" fmla="*/ 451409 w 715630"/>
              <a:gd name="connsiteY14" fmla="*/ 357293 h 695853"/>
              <a:gd name="connsiteX15" fmla="*/ 442384 w 715630"/>
              <a:gd name="connsiteY15" fmla="*/ 334226 h 695853"/>
              <a:gd name="connsiteX16" fmla="*/ 460433 w 715630"/>
              <a:gd name="connsiteY16" fmla="*/ 324999 h 695853"/>
              <a:gd name="connsiteX17" fmla="*/ 501045 w 715630"/>
              <a:gd name="connsiteY17" fmla="*/ 334226 h 695853"/>
              <a:gd name="connsiteX18" fmla="*/ 573244 w 715630"/>
              <a:gd name="connsiteY18" fmla="*/ 288092 h 695853"/>
              <a:gd name="connsiteX19" fmla="*/ 591294 w 715630"/>
              <a:gd name="connsiteY19" fmla="*/ 278865 h 695853"/>
              <a:gd name="connsiteX20" fmla="*/ 487959 w 715630"/>
              <a:gd name="connsiteY20" fmla="*/ 51306 h 695853"/>
              <a:gd name="connsiteX21" fmla="*/ 314928 w 715630"/>
              <a:gd name="connsiteY21" fmla="*/ 224603 h 695853"/>
              <a:gd name="connsiteX22" fmla="*/ 487959 w 715630"/>
              <a:gd name="connsiteY22" fmla="*/ 397901 h 695853"/>
              <a:gd name="connsiteX23" fmla="*/ 656436 w 715630"/>
              <a:gd name="connsiteY23" fmla="*/ 224603 h 695853"/>
              <a:gd name="connsiteX24" fmla="*/ 487959 w 715630"/>
              <a:gd name="connsiteY24" fmla="*/ 51306 h 695853"/>
              <a:gd name="connsiteX25" fmla="*/ 487390 w 715630"/>
              <a:gd name="connsiteY25" fmla="*/ 0 h 695853"/>
              <a:gd name="connsiteX26" fmla="*/ 647329 w 715630"/>
              <a:gd name="connsiteY26" fmla="*/ 64987 h 695853"/>
              <a:gd name="connsiteX27" fmla="*/ 647329 w 715630"/>
              <a:gd name="connsiteY27" fmla="*/ 384219 h 695853"/>
              <a:gd name="connsiteX28" fmla="*/ 324035 w 715630"/>
              <a:gd name="connsiteY28" fmla="*/ 384219 h 695853"/>
              <a:gd name="connsiteX29" fmla="*/ 324035 w 715630"/>
              <a:gd name="connsiteY29" fmla="*/ 64987 h 695853"/>
              <a:gd name="connsiteX30" fmla="*/ 487390 w 715630"/>
              <a:gd name="connsiteY30" fmla="*/ 0 h 69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5630" h="695853">
                <a:moveTo>
                  <a:pt x="214862" y="420780"/>
                </a:moveTo>
                <a:cubicBezTo>
                  <a:pt x="214862" y="420780"/>
                  <a:pt x="214862" y="420780"/>
                  <a:pt x="283435" y="484964"/>
                </a:cubicBezTo>
                <a:cubicBezTo>
                  <a:pt x="283435" y="484964"/>
                  <a:pt x="283435" y="484964"/>
                  <a:pt x="82287" y="682100"/>
                </a:cubicBezTo>
                <a:cubicBezTo>
                  <a:pt x="64001" y="700438"/>
                  <a:pt x="32000" y="700438"/>
                  <a:pt x="13714" y="682100"/>
                </a:cubicBezTo>
                <a:cubicBezTo>
                  <a:pt x="-4572" y="663762"/>
                  <a:pt x="-4572" y="636254"/>
                  <a:pt x="13714" y="617916"/>
                </a:cubicBezTo>
                <a:close/>
                <a:moveTo>
                  <a:pt x="283251" y="366517"/>
                </a:moveTo>
                <a:cubicBezTo>
                  <a:pt x="292325" y="375591"/>
                  <a:pt x="301399" y="389202"/>
                  <a:pt x="310473" y="398276"/>
                </a:cubicBezTo>
                <a:cubicBezTo>
                  <a:pt x="319547" y="407350"/>
                  <a:pt x="328621" y="416424"/>
                  <a:pt x="337695" y="420961"/>
                </a:cubicBezTo>
                <a:cubicBezTo>
                  <a:pt x="337695" y="420961"/>
                  <a:pt x="337695" y="420961"/>
                  <a:pt x="287788" y="470868"/>
                </a:cubicBezTo>
                <a:lnTo>
                  <a:pt x="233344" y="416424"/>
                </a:lnTo>
                <a:cubicBezTo>
                  <a:pt x="233344" y="416424"/>
                  <a:pt x="233344" y="416424"/>
                  <a:pt x="283251" y="366517"/>
                </a:cubicBezTo>
                <a:close/>
                <a:moveTo>
                  <a:pt x="591294" y="278865"/>
                </a:moveTo>
                <a:cubicBezTo>
                  <a:pt x="600319" y="283479"/>
                  <a:pt x="604831" y="292705"/>
                  <a:pt x="600319" y="301932"/>
                </a:cubicBezTo>
                <a:cubicBezTo>
                  <a:pt x="586782" y="343453"/>
                  <a:pt x="546170" y="366520"/>
                  <a:pt x="501045" y="366520"/>
                </a:cubicBezTo>
                <a:cubicBezTo>
                  <a:pt x="482996" y="366520"/>
                  <a:pt x="469458" y="361907"/>
                  <a:pt x="451409" y="357293"/>
                </a:cubicBezTo>
                <a:cubicBezTo>
                  <a:pt x="442384" y="352680"/>
                  <a:pt x="437871" y="343453"/>
                  <a:pt x="442384" y="334226"/>
                </a:cubicBezTo>
                <a:cubicBezTo>
                  <a:pt x="446896" y="329613"/>
                  <a:pt x="455921" y="324999"/>
                  <a:pt x="460433" y="324999"/>
                </a:cubicBezTo>
                <a:cubicBezTo>
                  <a:pt x="473971" y="334226"/>
                  <a:pt x="487508" y="334226"/>
                  <a:pt x="501045" y="334226"/>
                </a:cubicBezTo>
                <a:cubicBezTo>
                  <a:pt x="532632" y="334226"/>
                  <a:pt x="564219" y="315772"/>
                  <a:pt x="573244" y="288092"/>
                </a:cubicBezTo>
                <a:cubicBezTo>
                  <a:pt x="577757" y="278865"/>
                  <a:pt x="586782" y="278865"/>
                  <a:pt x="591294" y="278865"/>
                </a:cubicBezTo>
                <a:close/>
                <a:moveTo>
                  <a:pt x="487959" y="51306"/>
                </a:moveTo>
                <a:cubicBezTo>
                  <a:pt x="392336" y="51306"/>
                  <a:pt x="314928" y="128833"/>
                  <a:pt x="314928" y="224603"/>
                </a:cubicBezTo>
                <a:cubicBezTo>
                  <a:pt x="314928" y="320373"/>
                  <a:pt x="392336" y="397901"/>
                  <a:pt x="487959" y="397901"/>
                </a:cubicBezTo>
                <a:cubicBezTo>
                  <a:pt x="583581" y="397901"/>
                  <a:pt x="656436" y="320373"/>
                  <a:pt x="656436" y="224603"/>
                </a:cubicBezTo>
                <a:cubicBezTo>
                  <a:pt x="656436" y="128833"/>
                  <a:pt x="583581" y="51306"/>
                  <a:pt x="487959" y="51306"/>
                </a:cubicBezTo>
                <a:close/>
                <a:moveTo>
                  <a:pt x="487390" y="0"/>
                </a:moveTo>
                <a:cubicBezTo>
                  <a:pt x="546015" y="0"/>
                  <a:pt x="604072" y="21663"/>
                  <a:pt x="647329" y="64987"/>
                </a:cubicBezTo>
                <a:cubicBezTo>
                  <a:pt x="738398" y="151636"/>
                  <a:pt x="738398" y="297571"/>
                  <a:pt x="647329" y="384219"/>
                </a:cubicBezTo>
                <a:cubicBezTo>
                  <a:pt x="560814" y="470868"/>
                  <a:pt x="415104" y="470868"/>
                  <a:pt x="324035" y="384219"/>
                </a:cubicBezTo>
                <a:cubicBezTo>
                  <a:pt x="237519" y="297571"/>
                  <a:pt x="237519" y="151636"/>
                  <a:pt x="324035" y="64987"/>
                </a:cubicBezTo>
                <a:cubicBezTo>
                  <a:pt x="369569" y="21663"/>
                  <a:pt x="428764" y="0"/>
                  <a:pt x="4873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47361D5-B821-FBA6-72D0-04F3E24F2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521" y="1204236"/>
            <a:ext cx="2679530" cy="219909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39723CA-64E8-B754-7E3F-737B92D02493}"/>
              </a:ext>
            </a:extLst>
          </p:cNvPr>
          <p:cNvSpPr txBox="1"/>
          <p:nvPr/>
        </p:nvSpPr>
        <p:spPr>
          <a:xfrm>
            <a:off x="3991845" y="3442687"/>
            <a:ext cx="145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华为</a:t>
            </a:r>
            <a:r>
              <a:rPr lang="en-US" altLang="zh-CN" dirty="0"/>
              <a:t>OBS</a:t>
            </a:r>
            <a:r>
              <a:rPr lang="zh-CN" altLang="en-US" dirty="0"/>
              <a:t>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3202FC-F824-F3EA-D816-9301B15AE49E}"/>
              </a:ext>
            </a:extLst>
          </p:cNvPr>
          <p:cNvSpPr txBox="1"/>
          <p:nvPr/>
        </p:nvSpPr>
        <p:spPr>
          <a:xfrm>
            <a:off x="1414916" y="3475531"/>
            <a:ext cx="172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</a:t>
            </a:r>
            <a:r>
              <a:rPr lang="zh-CN" altLang="en-US" dirty="0"/>
              <a:t>板</a:t>
            </a:r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43DAA5A0-9219-6538-A996-6BA60BFB4E38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项目背景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7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028585" y="1426589"/>
            <a:ext cx="4579195" cy="1079200"/>
          </a:xfrm>
          <a:effectLst>
            <a:outerShdw blurRad="25400" dist="25400" dir="3000000" algn="tl" rotWithShape="0">
              <a:prstClr val="black">
                <a:alpha val="35000"/>
              </a:prstClr>
            </a:outerShdw>
          </a:effectLst>
        </p:spPr>
        <p:txBody>
          <a:bodyPr>
            <a:noAutofit/>
          </a:bodyPr>
          <a:lstStyle/>
          <a:p>
            <a:pPr algn="r"/>
            <a:r>
              <a:rPr lang="zh-CN" altLang="en-US" sz="4800" dirty="0"/>
              <a:t>项目内容及难点</a:t>
            </a:r>
            <a:endParaRPr lang="en-US" sz="4800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1380392" y="2812845"/>
            <a:ext cx="4489579" cy="2352701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latin typeface="+mn-ea"/>
              </a:rPr>
              <a:t>——</a:t>
            </a:r>
            <a:r>
              <a:rPr lang="zh-CN" altLang="en-US" sz="1600" dirty="0">
                <a:latin typeface="+mn-ea"/>
              </a:rPr>
              <a:t>针对三类难点、两类异常检测方法的研究</a:t>
            </a:r>
            <a:endParaRPr lang="en-US" sz="1600" dirty="0">
              <a:latin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FB80534-B3AD-FF14-F44C-545F26F4D07D}"/>
              </a:ext>
            </a:extLst>
          </p:cNvPr>
          <p:cNvCxnSpPr>
            <a:cxnSpLocks/>
          </p:cNvCxnSpPr>
          <p:nvPr/>
        </p:nvCxnSpPr>
        <p:spPr>
          <a:xfrm>
            <a:off x="485522" y="2641475"/>
            <a:ext cx="5291233" cy="0"/>
          </a:xfrm>
          <a:prstGeom prst="line">
            <a:avLst/>
          </a:prstGeom>
          <a:ln w="44450">
            <a:gradFill flip="none" rotWithShape="1">
              <a:gsLst>
                <a:gs pos="4000">
                  <a:schemeClr val="accent1">
                    <a:lumMod val="5000"/>
                    <a:lumOff val="95000"/>
                  </a:schemeClr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0">
                  <a:srgbClr val="2D83FA"/>
                </a:gs>
                <a:gs pos="100000">
                  <a:srgbClr val="3085F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48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ḻï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39163436-B8B1-C407-9B1E-090B7810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" y="0"/>
            <a:ext cx="12192000" cy="6858000"/>
          </a:xfrm>
          <a:prstGeom prst="rect">
            <a:avLst/>
          </a:prstGeom>
        </p:spPr>
      </p:pic>
      <p:sp>
        <p:nvSpPr>
          <p:cNvPr id="2" name="iṩḷiḋe">
            <a:extLst>
              <a:ext uri="{FF2B5EF4-FFF2-40B4-BE49-F238E27FC236}">
                <a16:creationId xmlns:a16="http://schemas.microsoft.com/office/drawing/2014/main" id="{230BCF0A-DEB5-DDC1-C096-CEBA90AEEEE7}"/>
              </a:ext>
            </a:extLst>
          </p:cNvPr>
          <p:cNvSpPr/>
          <p:nvPr/>
        </p:nvSpPr>
        <p:spPr>
          <a:xfrm>
            <a:off x="-9528399" y="3683364"/>
            <a:ext cx="5778500" cy="867624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en-GB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i$ḻiďe">
            <a:extLst>
              <a:ext uri="{FF2B5EF4-FFF2-40B4-BE49-F238E27FC236}">
                <a16:creationId xmlns:a16="http://schemas.microsoft.com/office/drawing/2014/main" id="{9222F5D8-F0A1-0E1D-8F33-C34B82FC9402}"/>
              </a:ext>
            </a:extLst>
          </p:cNvPr>
          <p:cNvSpPr txBox="1"/>
          <p:nvPr/>
        </p:nvSpPr>
        <p:spPr>
          <a:xfrm>
            <a:off x="-8799056" y="4148616"/>
            <a:ext cx="397691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缺陷异常区域小、分析难度大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iŝľíďê">
            <a:extLst>
              <a:ext uri="{FF2B5EF4-FFF2-40B4-BE49-F238E27FC236}">
                <a16:creationId xmlns:a16="http://schemas.microsoft.com/office/drawing/2014/main" id="{DA028918-8B07-A8E7-0B91-81FBEC61D2D9}"/>
              </a:ext>
            </a:extLst>
          </p:cNvPr>
          <p:cNvSpPr txBox="1"/>
          <p:nvPr/>
        </p:nvSpPr>
        <p:spPr>
          <a:xfrm>
            <a:off x="-8798279" y="3832491"/>
            <a:ext cx="441146" cy="31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en-GB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" name="îṧļiḋê">
            <a:extLst>
              <a:ext uri="{FF2B5EF4-FFF2-40B4-BE49-F238E27FC236}">
                <a16:creationId xmlns:a16="http://schemas.microsoft.com/office/drawing/2014/main" id="{CC57B343-CDF3-EFC7-1E4C-7DA19A5A9B44}"/>
              </a:ext>
            </a:extLst>
          </p:cNvPr>
          <p:cNvGrpSpPr/>
          <p:nvPr/>
        </p:nvGrpSpPr>
        <p:grpSpPr>
          <a:xfrm>
            <a:off x="-8872635" y="8890093"/>
            <a:ext cx="5778500" cy="867624"/>
            <a:chOff x="660400" y="1130300"/>
            <a:chExt cx="5778500" cy="1005905"/>
          </a:xfrm>
        </p:grpSpPr>
        <p:sp>
          <p:nvSpPr>
            <p:cNvPr id="13" name="îṡḻîḍé">
              <a:extLst>
                <a:ext uri="{FF2B5EF4-FFF2-40B4-BE49-F238E27FC236}">
                  <a16:creationId xmlns:a16="http://schemas.microsoft.com/office/drawing/2014/main" id="{9769946E-7564-F01D-212A-24561C687961}"/>
                </a:ext>
              </a:extLst>
            </p:cNvPr>
            <p:cNvSpPr/>
            <p:nvPr/>
          </p:nvSpPr>
          <p:spPr>
            <a:xfrm>
              <a:off x="660400" y="1130300"/>
              <a:ext cx="5778500" cy="1005905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4" name="ïṥļîďé">
              <a:extLst>
                <a:ext uri="{FF2B5EF4-FFF2-40B4-BE49-F238E27FC236}">
                  <a16:creationId xmlns:a16="http://schemas.microsoft.com/office/drawing/2014/main" id="{5EF54AA1-6E3E-CAA0-5CBF-5DB1C578FB68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15" name="ïŝḻïḓè">
                <a:extLst>
                  <a:ext uri="{FF2B5EF4-FFF2-40B4-BE49-F238E27FC236}">
                    <a16:creationId xmlns:a16="http://schemas.microsoft.com/office/drawing/2014/main" id="{263CE378-088F-E5D5-D9D7-50173368B637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训练样本少、数据增强需求大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iṣḷïḑê">
                <a:extLst>
                  <a:ext uri="{FF2B5EF4-FFF2-40B4-BE49-F238E27FC236}">
                    <a16:creationId xmlns:a16="http://schemas.microsoft.com/office/drawing/2014/main" id="{D96C6690-1EF8-FB5A-221D-1276C5030BDB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877163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少样本</a:t>
                </a:r>
              </a:p>
            </p:txBody>
          </p:sp>
          <p:sp>
            <p:nvSpPr>
              <p:cNvPr id="17" name="îŝľiḍê">
                <a:extLst>
                  <a:ext uri="{FF2B5EF4-FFF2-40B4-BE49-F238E27FC236}">
                    <a16:creationId xmlns:a16="http://schemas.microsoft.com/office/drawing/2014/main" id="{F63437E4-2900-9F0A-F2E0-359561362A0E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îṩľïḋé">
            <a:extLst>
              <a:ext uri="{FF2B5EF4-FFF2-40B4-BE49-F238E27FC236}">
                <a16:creationId xmlns:a16="http://schemas.microsoft.com/office/drawing/2014/main" id="{91370CAE-3001-70FE-CDBE-889635DE644E}"/>
              </a:ext>
            </a:extLst>
          </p:cNvPr>
          <p:cNvGrpSpPr/>
          <p:nvPr/>
        </p:nvGrpSpPr>
        <p:grpSpPr>
          <a:xfrm>
            <a:off x="-3355853" y="15044068"/>
            <a:ext cx="5778500" cy="867624"/>
            <a:chOff x="660400" y="1130300"/>
            <a:chExt cx="5778500" cy="1005905"/>
          </a:xfrm>
        </p:grpSpPr>
        <p:sp>
          <p:nvSpPr>
            <p:cNvPr id="19" name="ïṩľiḋê">
              <a:extLst>
                <a:ext uri="{FF2B5EF4-FFF2-40B4-BE49-F238E27FC236}">
                  <a16:creationId xmlns:a16="http://schemas.microsoft.com/office/drawing/2014/main" id="{914CC837-0BF7-5AD5-B36F-D97A2C829473}"/>
                </a:ext>
              </a:extLst>
            </p:cNvPr>
            <p:cNvSpPr/>
            <p:nvPr/>
          </p:nvSpPr>
          <p:spPr>
            <a:xfrm>
              <a:off x="660400" y="1130300"/>
              <a:ext cx="5778500" cy="1005905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6" name="iSḷiḍé">
              <a:extLst>
                <a:ext uri="{FF2B5EF4-FFF2-40B4-BE49-F238E27FC236}">
                  <a16:creationId xmlns:a16="http://schemas.microsoft.com/office/drawing/2014/main" id="{4E40A25E-6B25-2E80-9A8C-C5E8065CA1D2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27" name="iŝľíḋè">
                <a:extLst>
                  <a:ext uri="{FF2B5EF4-FFF2-40B4-BE49-F238E27FC236}">
                    <a16:creationId xmlns:a16="http://schemas.microsoft.com/office/drawing/2014/main" id="{B095FBD5-553C-6668-EDA3-F50717BF5DB4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部署到华为赛题平台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i$ļiḍè">
                <a:extLst>
                  <a:ext uri="{FF2B5EF4-FFF2-40B4-BE49-F238E27FC236}">
                    <a16:creationId xmlns:a16="http://schemas.microsoft.com/office/drawing/2014/main" id="{8A0257D2-57EB-1D6D-1513-C2B1EFE2979D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110799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华为部署</a:t>
                </a:r>
              </a:p>
            </p:txBody>
          </p:sp>
          <p:sp>
            <p:nvSpPr>
              <p:cNvPr id="29" name="îŝľídê">
                <a:extLst>
                  <a:ext uri="{FF2B5EF4-FFF2-40B4-BE49-F238E27FC236}">
                    <a16:creationId xmlns:a16="http://schemas.microsoft.com/office/drawing/2014/main" id="{7A9D43D5-5DA5-E8D9-EE73-4EFB9FB44636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3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isľïďè">
            <a:extLst>
              <a:ext uri="{FF2B5EF4-FFF2-40B4-BE49-F238E27FC236}">
                <a16:creationId xmlns:a16="http://schemas.microsoft.com/office/drawing/2014/main" id="{96B89CE8-088E-26AC-D377-697485D47947}"/>
              </a:ext>
            </a:extLst>
          </p:cNvPr>
          <p:cNvGrpSpPr/>
          <p:nvPr/>
        </p:nvGrpSpPr>
        <p:grpSpPr>
          <a:xfrm>
            <a:off x="16456188" y="5422505"/>
            <a:ext cx="5778500" cy="867624"/>
            <a:chOff x="317500" y="1130300"/>
            <a:chExt cx="5778500" cy="1005905"/>
          </a:xfrm>
        </p:grpSpPr>
        <p:sp>
          <p:nvSpPr>
            <p:cNvPr id="31" name="íŝ1iḋe">
              <a:extLst>
                <a:ext uri="{FF2B5EF4-FFF2-40B4-BE49-F238E27FC236}">
                  <a16:creationId xmlns:a16="http://schemas.microsoft.com/office/drawing/2014/main" id="{4618D45F-942A-6D08-32A7-60D5078629DF}"/>
                </a:ext>
              </a:extLst>
            </p:cNvPr>
            <p:cNvSpPr/>
            <p:nvPr/>
          </p:nvSpPr>
          <p:spPr>
            <a:xfrm>
              <a:off x="317500" y="1130300"/>
              <a:ext cx="5778500" cy="1005905"/>
            </a:xfrm>
            <a:prstGeom prst="rect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ïṡľîḍé">
              <a:extLst>
                <a:ext uri="{FF2B5EF4-FFF2-40B4-BE49-F238E27FC236}">
                  <a16:creationId xmlns:a16="http://schemas.microsoft.com/office/drawing/2014/main" id="{566856D6-FEB6-6C07-E113-BA08B4287A91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33" name="ïṡļîdê">
                <a:extLst>
                  <a:ext uri="{FF2B5EF4-FFF2-40B4-BE49-F238E27FC236}">
                    <a16:creationId xmlns:a16="http://schemas.microsoft.com/office/drawing/2014/main" id="{FC3E720C-1A1A-DE0D-02F7-B5FD80DC97B3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PromptAD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MuSc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方法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.</a:t>
                </a:r>
              </a:p>
            </p:txBody>
          </p:sp>
          <p:sp>
            <p:nvSpPr>
              <p:cNvPr id="34" name="îSḻíḑe">
                <a:extLst>
                  <a:ext uri="{FF2B5EF4-FFF2-40B4-BE49-F238E27FC236}">
                    <a16:creationId xmlns:a16="http://schemas.microsoft.com/office/drawing/2014/main" id="{10F31A84-955D-FDB7-87CA-B4852796C55A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2031325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通用异常检测方法</a:t>
                </a:r>
              </a:p>
            </p:txBody>
          </p:sp>
          <p:sp>
            <p:nvSpPr>
              <p:cNvPr id="36" name="i$ľîďê">
                <a:extLst>
                  <a:ext uri="{FF2B5EF4-FFF2-40B4-BE49-F238E27FC236}">
                    <a16:creationId xmlns:a16="http://schemas.microsoft.com/office/drawing/2014/main" id="{ADC6596D-4A0A-281F-8B91-8A8AB675E6EC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íṩļîdé">
            <a:extLst>
              <a:ext uri="{FF2B5EF4-FFF2-40B4-BE49-F238E27FC236}">
                <a16:creationId xmlns:a16="http://schemas.microsoft.com/office/drawing/2014/main" id="{71C9D22B-86A3-0170-8C94-344CF096CB3D}"/>
              </a:ext>
            </a:extLst>
          </p:cNvPr>
          <p:cNvGrpSpPr/>
          <p:nvPr/>
        </p:nvGrpSpPr>
        <p:grpSpPr>
          <a:xfrm>
            <a:off x="11455253" y="11716668"/>
            <a:ext cx="5778500" cy="867624"/>
            <a:chOff x="317500" y="1130300"/>
            <a:chExt cx="5778500" cy="1005905"/>
          </a:xfrm>
        </p:grpSpPr>
        <p:sp>
          <p:nvSpPr>
            <p:cNvPr id="38" name="iṣḷîḓé">
              <a:extLst>
                <a:ext uri="{FF2B5EF4-FFF2-40B4-BE49-F238E27FC236}">
                  <a16:creationId xmlns:a16="http://schemas.microsoft.com/office/drawing/2014/main" id="{F86D7C8B-9D09-66CA-1384-5D1C128770F6}"/>
                </a:ext>
              </a:extLst>
            </p:cNvPr>
            <p:cNvSpPr/>
            <p:nvPr/>
          </p:nvSpPr>
          <p:spPr>
            <a:xfrm>
              <a:off x="317500" y="1130300"/>
              <a:ext cx="5778500" cy="1005905"/>
            </a:xfrm>
            <a:prstGeom prst="rect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9" name="îśļîḍê">
              <a:extLst>
                <a:ext uri="{FF2B5EF4-FFF2-40B4-BE49-F238E27FC236}">
                  <a16:creationId xmlns:a16="http://schemas.microsoft.com/office/drawing/2014/main" id="{ED64A515-ACF2-C3DF-1800-BEE4E6AE0241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40" name="işḷîdê">
                <a:extLst>
                  <a:ext uri="{FF2B5EF4-FFF2-40B4-BE49-F238E27FC236}">
                    <a16:creationId xmlns:a16="http://schemas.microsoft.com/office/drawing/2014/main" id="{5088E8A9-6D32-5472-687C-DAEBEA841A57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YOLOv10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模型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ïṡ1ídè">
                <a:extLst>
                  <a:ext uri="{FF2B5EF4-FFF2-40B4-BE49-F238E27FC236}">
                    <a16:creationId xmlns:a16="http://schemas.microsoft.com/office/drawing/2014/main" id="{CB3D3304-A0BA-9D4E-56F6-B9BBB8EA1DD9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1569660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目标检测方法</a:t>
                </a:r>
              </a:p>
            </p:txBody>
          </p:sp>
          <p:sp>
            <p:nvSpPr>
              <p:cNvPr id="42" name="iṡḻïḋê">
                <a:extLst>
                  <a:ext uri="{FF2B5EF4-FFF2-40B4-BE49-F238E27FC236}">
                    <a16:creationId xmlns:a16="http://schemas.microsoft.com/office/drawing/2014/main" id="{12B72B79-1A48-F3F3-AB05-3C3CE4BBB302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62E5EE95-4E08-CEB1-5490-048E733A5311}"/>
              </a:ext>
            </a:extLst>
          </p:cNvPr>
          <p:cNvSpPr txBox="1"/>
          <p:nvPr/>
        </p:nvSpPr>
        <p:spPr>
          <a:xfrm>
            <a:off x="17749781" y="2232189"/>
            <a:ext cx="15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两类方法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BCEB8AF-9471-7D17-23CC-C985B6792804}"/>
              </a:ext>
            </a:extLst>
          </p:cNvPr>
          <p:cNvSpPr txBox="1"/>
          <p:nvPr/>
        </p:nvSpPr>
        <p:spPr>
          <a:xfrm>
            <a:off x="-6154835" y="1412831"/>
            <a:ext cx="15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三类难点</a:t>
            </a:r>
          </a:p>
        </p:txBody>
      </p:sp>
      <p:sp>
        <p:nvSpPr>
          <p:cNvPr id="45" name="îṥļide">
            <a:extLst>
              <a:ext uri="{FF2B5EF4-FFF2-40B4-BE49-F238E27FC236}">
                <a16:creationId xmlns:a16="http://schemas.microsoft.com/office/drawing/2014/main" id="{FA42DA23-E4CE-4721-BB1A-5B89B617D7D1}"/>
              </a:ext>
            </a:extLst>
          </p:cNvPr>
          <p:cNvSpPr txBox="1"/>
          <p:nvPr/>
        </p:nvSpPr>
        <p:spPr>
          <a:xfrm>
            <a:off x="-8445485" y="38324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</p:spTree>
    <p:extLst>
      <p:ext uri="{BB962C8B-B14F-4D97-AF65-F5344CB8AC3E}">
        <p14:creationId xmlns:p14="http://schemas.microsoft.com/office/powerpoint/2010/main" val="190367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ḻï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îṩľïḋé">
            <a:extLst>
              <a:ext uri="{FF2B5EF4-FFF2-40B4-BE49-F238E27FC236}">
                <a16:creationId xmlns:a16="http://schemas.microsoft.com/office/drawing/2014/main" id="{0DE4ECCB-0F1C-49D3-AF5D-2360D63AE1A8}"/>
              </a:ext>
            </a:extLst>
          </p:cNvPr>
          <p:cNvGrpSpPr/>
          <p:nvPr/>
        </p:nvGrpSpPr>
        <p:grpSpPr>
          <a:xfrm>
            <a:off x="660400" y="4576813"/>
            <a:ext cx="5778500" cy="867624"/>
            <a:chOff x="660400" y="1130300"/>
            <a:chExt cx="5778500" cy="1005905"/>
          </a:xfrm>
        </p:grpSpPr>
        <p:sp>
          <p:nvSpPr>
            <p:cNvPr id="87" name="ïṩľiḋê">
              <a:extLst>
                <a:ext uri="{FF2B5EF4-FFF2-40B4-BE49-F238E27FC236}">
                  <a16:creationId xmlns:a16="http://schemas.microsoft.com/office/drawing/2014/main" id="{DB1502FE-111E-4ED4-8BAF-5EF21C3E6F58}"/>
                </a:ext>
              </a:extLst>
            </p:cNvPr>
            <p:cNvSpPr/>
            <p:nvPr/>
          </p:nvSpPr>
          <p:spPr>
            <a:xfrm>
              <a:off x="660400" y="1130300"/>
              <a:ext cx="5778500" cy="1005905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8" name="iSḷiḍé">
              <a:extLst>
                <a:ext uri="{FF2B5EF4-FFF2-40B4-BE49-F238E27FC236}">
                  <a16:creationId xmlns:a16="http://schemas.microsoft.com/office/drawing/2014/main" id="{BBF3C71F-A504-4B9B-902F-476752754F22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89" name="iŝľíḋè">
                <a:extLst>
                  <a:ext uri="{FF2B5EF4-FFF2-40B4-BE49-F238E27FC236}">
                    <a16:creationId xmlns:a16="http://schemas.microsoft.com/office/drawing/2014/main" id="{B8BFB170-25EF-439D-9DEF-E855AA8D59DE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部署到华为赛题平台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i$ļiḍè">
                <a:extLst>
                  <a:ext uri="{FF2B5EF4-FFF2-40B4-BE49-F238E27FC236}">
                    <a16:creationId xmlns:a16="http://schemas.microsoft.com/office/drawing/2014/main" id="{AC6C0814-82D3-4FB1-BB9D-030839AC9E23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110799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华为部署</a:t>
                </a:r>
              </a:p>
            </p:txBody>
          </p:sp>
          <p:sp>
            <p:nvSpPr>
              <p:cNvPr id="91" name="îŝľídê">
                <a:extLst>
                  <a:ext uri="{FF2B5EF4-FFF2-40B4-BE49-F238E27FC236}">
                    <a16:creationId xmlns:a16="http://schemas.microsoft.com/office/drawing/2014/main" id="{807CB4C8-3DDA-4BC2-95E7-3F3DE2A32624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3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4" name="íṩļîdé">
            <a:extLst>
              <a:ext uri="{FF2B5EF4-FFF2-40B4-BE49-F238E27FC236}">
                <a16:creationId xmlns:a16="http://schemas.microsoft.com/office/drawing/2014/main" id="{EDA231CF-12DE-4E73-BADC-6226889401FE}"/>
              </a:ext>
            </a:extLst>
          </p:cNvPr>
          <p:cNvGrpSpPr/>
          <p:nvPr/>
        </p:nvGrpSpPr>
        <p:grpSpPr>
          <a:xfrm>
            <a:off x="5740400" y="3887151"/>
            <a:ext cx="5778500" cy="867624"/>
            <a:chOff x="317500" y="1130300"/>
            <a:chExt cx="5778500" cy="1005905"/>
          </a:xfrm>
        </p:grpSpPr>
        <p:sp>
          <p:nvSpPr>
            <p:cNvPr id="75" name="iṣḷîḓé">
              <a:extLst>
                <a:ext uri="{FF2B5EF4-FFF2-40B4-BE49-F238E27FC236}">
                  <a16:creationId xmlns:a16="http://schemas.microsoft.com/office/drawing/2014/main" id="{0672E26C-0845-48FF-92F2-9FF503CF0F64}"/>
                </a:ext>
              </a:extLst>
            </p:cNvPr>
            <p:cNvSpPr/>
            <p:nvPr/>
          </p:nvSpPr>
          <p:spPr>
            <a:xfrm>
              <a:off x="317500" y="1130300"/>
              <a:ext cx="5778500" cy="1005905"/>
            </a:xfrm>
            <a:prstGeom prst="rect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6" name="îśļîḍê">
              <a:extLst>
                <a:ext uri="{FF2B5EF4-FFF2-40B4-BE49-F238E27FC236}">
                  <a16:creationId xmlns:a16="http://schemas.microsoft.com/office/drawing/2014/main" id="{151F5A1B-5BA4-4697-960D-282B6CC65C87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77" name="işḷîdê">
                <a:extLst>
                  <a:ext uri="{FF2B5EF4-FFF2-40B4-BE49-F238E27FC236}">
                    <a16:creationId xmlns:a16="http://schemas.microsoft.com/office/drawing/2014/main" id="{BC41D021-E444-4689-AD61-CD85B97DE132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YOLOv10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模型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ïṡ1ídè">
                <a:extLst>
                  <a:ext uri="{FF2B5EF4-FFF2-40B4-BE49-F238E27FC236}">
                    <a16:creationId xmlns:a16="http://schemas.microsoft.com/office/drawing/2014/main" id="{E89C43B4-11BA-49D6-B958-4B03027CFE9A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1569660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目标检测方法</a:t>
                </a:r>
              </a:p>
            </p:txBody>
          </p:sp>
          <p:sp>
            <p:nvSpPr>
              <p:cNvPr id="79" name="iṡḻïḋê">
                <a:extLst>
                  <a:ext uri="{FF2B5EF4-FFF2-40B4-BE49-F238E27FC236}">
                    <a16:creationId xmlns:a16="http://schemas.microsoft.com/office/drawing/2014/main" id="{E1BAF72C-4C15-4E20-B186-D28B143AD5CC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0" name="îṧļiḋê">
            <a:extLst>
              <a:ext uri="{FF2B5EF4-FFF2-40B4-BE49-F238E27FC236}">
                <a16:creationId xmlns:a16="http://schemas.microsoft.com/office/drawing/2014/main" id="{E0BF8239-2C50-4BEF-B333-148730BC6770}"/>
              </a:ext>
            </a:extLst>
          </p:cNvPr>
          <p:cNvGrpSpPr/>
          <p:nvPr/>
        </p:nvGrpSpPr>
        <p:grpSpPr>
          <a:xfrm>
            <a:off x="660400" y="3197489"/>
            <a:ext cx="5778500" cy="867624"/>
            <a:chOff x="660400" y="1130300"/>
            <a:chExt cx="5778500" cy="1005905"/>
          </a:xfrm>
        </p:grpSpPr>
        <p:sp>
          <p:nvSpPr>
            <p:cNvPr id="81" name="îṡḻîḍé">
              <a:extLst>
                <a:ext uri="{FF2B5EF4-FFF2-40B4-BE49-F238E27FC236}">
                  <a16:creationId xmlns:a16="http://schemas.microsoft.com/office/drawing/2014/main" id="{9B9F284F-27F5-4CDF-9F99-91DD81985B1D}"/>
                </a:ext>
              </a:extLst>
            </p:cNvPr>
            <p:cNvSpPr/>
            <p:nvPr/>
          </p:nvSpPr>
          <p:spPr>
            <a:xfrm>
              <a:off x="660400" y="1130300"/>
              <a:ext cx="5778500" cy="1005905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2" name="ïṥļîďé">
              <a:extLst>
                <a:ext uri="{FF2B5EF4-FFF2-40B4-BE49-F238E27FC236}">
                  <a16:creationId xmlns:a16="http://schemas.microsoft.com/office/drawing/2014/main" id="{0141D833-5B47-4871-AF0E-6EC367774C8D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83" name="ïŝḻïḓè">
                <a:extLst>
                  <a:ext uri="{FF2B5EF4-FFF2-40B4-BE49-F238E27FC236}">
                    <a16:creationId xmlns:a16="http://schemas.microsoft.com/office/drawing/2014/main" id="{B6825139-E8F6-4202-80D5-8884D8209FA1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训练样本少、数据增强需求大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iṣḷïḑê">
                <a:extLst>
                  <a:ext uri="{FF2B5EF4-FFF2-40B4-BE49-F238E27FC236}">
                    <a16:creationId xmlns:a16="http://schemas.microsoft.com/office/drawing/2014/main" id="{E9EF464F-0BE8-42D1-AD6B-FF748768076A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877163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少样本</a:t>
                </a:r>
              </a:p>
            </p:txBody>
          </p:sp>
          <p:sp>
            <p:nvSpPr>
              <p:cNvPr id="85" name="îŝľiḍê">
                <a:extLst>
                  <a:ext uri="{FF2B5EF4-FFF2-40B4-BE49-F238E27FC236}">
                    <a16:creationId xmlns:a16="http://schemas.microsoft.com/office/drawing/2014/main" id="{B5858B25-E567-429B-8695-638034C5EFA9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isľïďè">
            <a:extLst>
              <a:ext uri="{FF2B5EF4-FFF2-40B4-BE49-F238E27FC236}">
                <a16:creationId xmlns:a16="http://schemas.microsoft.com/office/drawing/2014/main" id="{4CB7A01C-774A-4CEE-804A-1577F454CBE3}"/>
              </a:ext>
            </a:extLst>
          </p:cNvPr>
          <p:cNvGrpSpPr/>
          <p:nvPr/>
        </p:nvGrpSpPr>
        <p:grpSpPr>
          <a:xfrm>
            <a:off x="5740400" y="2507828"/>
            <a:ext cx="5778500" cy="867624"/>
            <a:chOff x="317500" y="1130300"/>
            <a:chExt cx="5778500" cy="1005905"/>
          </a:xfrm>
        </p:grpSpPr>
        <p:sp>
          <p:nvSpPr>
            <p:cNvPr id="21" name="íŝ1iḋe">
              <a:extLst>
                <a:ext uri="{FF2B5EF4-FFF2-40B4-BE49-F238E27FC236}">
                  <a16:creationId xmlns:a16="http://schemas.microsoft.com/office/drawing/2014/main" id="{54F1E6AE-3EA5-4B43-AA16-5878B2F622FA}"/>
                </a:ext>
              </a:extLst>
            </p:cNvPr>
            <p:cNvSpPr/>
            <p:nvPr/>
          </p:nvSpPr>
          <p:spPr>
            <a:xfrm>
              <a:off x="317500" y="1130300"/>
              <a:ext cx="5778500" cy="1005905"/>
            </a:xfrm>
            <a:prstGeom prst="rect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2" name="ïṡľîḍé">
              <a:extLst>
                <a:ext uri="{FF2B5EF4-FFF2-40B4-BE49-F238E27FC236}">
                  <a16:creationId xmlns:a16="http://schemas.microsoft.com/office/drawing/2014/main" id="{0B89EDFE-233C-476F-B0F7-2FEFEB061738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23" name="ïṡļîdê">
                <a:extLst>
                  <a:ext uri="{FF2B5EF4-FFF2-40B4-BE49-F238E27FC236}">
                    <a16:creationId xmlns:a16="http://schemas.microsoft.com/office/drawing/2014/main" id="{EF3AD1AC-80E0-47A0-83B1-5474A659D3A7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PromptAD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MuSc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方法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.</a:t>
                </a:r>
              </a:p>
            </p:txBody>
          </p:sp>
          <p:sp>
            <p:nvSpPr>
              <p:cNvPr id="24" name="îSḻíḑe">
                <a:extLst>
                  <a:ext uri="{FF2B5EF4-FFF2-40B4-BE49-F238E27FC236}">
                    <a16:creationId xmlns:a16="http://schemas.microsoft.com/office/drawing/2014/main" id="{42C589DE-C8A7-47CE-AB42-7FC718A530B9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2031325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通用异常检测方法</a:t>
                </a:r>
              </a:p>
            </p:txBody>
          </p:sp>
          <p:sp>
            <p:nvSpPr>
              <p:cNvPr id="25" name="i$ľîďê">
                <a:extLst>
                  <a:ext uri="{FF2B5EF4-FFF2-40B4-BE49-F238E27FC236}">
                    <a16:creationId xmlns:a16="http://schemas.microsoft.com/office/drawing/2014/main" id="{1DF0C8A8-95C8-4690-9D72-C64E761146C1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iṩḷiḋe">
            <a:extLst>
              <a:ext uri="{FF2B5EF4-FFF2-40B4-BE49-F238E27FC236}">
                <a16:creationId xmlns:a16="http://schemas.microsoft.com/office/drawing/2014/main" id="{02B67315-1653-448D-A168-5D441ACF6749}"/>
              </a:ext>
            </a:extLst>
          </p:cNvPr>
          <p:cNvSpPr/>
          <p:nvPr/>
        </p:nvSpPr>
        <p:spPr>
          <a:xfrm>
            <a:off x="660400" y="1818166"/>
            <a:ext cx="5778500" cy="867624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en-GB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i$ḻiďe">
            <a:extLst>
              <a:ext uri="{FF2B5EF4-FFF2-40B4-BE49-F238E27FC236}">
                <a16:creationId xmlns:a16="http://schemas.microsoft.com/office/drawing/2014/main" id="{626299E1-2D1E-43AF-90DF-3689D893DF20}"/>
              </a:ext>
            </a:extLst>
          </p:cNvPr>
          <p:cNvSpPr txBox="1"/>
          <p:nvPr/>
        </p:nvSpPr>
        <p:spPr>
          <a:xfrm>
            <a:off x="1389743" y="2283418"/>
            <a:ext cx="397691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缺陷异常区域小、分析难度大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îṥļide">
            <a:extLst>
              <a:ext uri="{FF2B5EF4-FFF2-40B4-BE49-F238E27FC236}">
                <a16:creationId xmlns:a16="http://schemas.microsoft.com/office/drawing/2014/main" id="{AC4C5525-21D4-462C-8179-307044DF947E}"/>
              </a:ext>
            </a:extLst>
          </p:cNvPr>
          <p:cNvSpPr txBox="1"/>
          <p:nvPr/>
        </p:nvSpPr>
        <p:spPr>
          <a:xfrm>
            <a:off x="1831666" y="19672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  <p:sp>
        <p:nvSpPr>
          <p:cNvPr id="11" name="iŝľíďê">
            <a:extLst>
              <a:ext uri="{FF2B5EF4-FFF2-40B4-BE49-F238E27FC236}">
                <a16:creationId xmlns:a16="http://schemas.microsoft.com/office/drawing/2014/main" id="{4037CE94-F3CD-48F1-9FDF-48AF15F9C927}"/>
              </a:ext>
            </a:extLst>
          </p:cNvPr>
          <p:cNvSpPr txBox="1"/>
          <p:nvPr/>
        </p:nvSpPr>
        <p:spPr>
          <a:xfrm>
            <a:off x="1390520" y="1967293"/>
            <a:ext cx="441146" cy="31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en-GB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05CD1558-370F-E987-49AC-032B37DD17D9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D51CA7-3ED6-0705-EFF1-0D5CC567D532}"/>
              </a:ext>
            </a:extLst>
          </p:cNvPr>
          <p:cNvSpPr txBox="1"/>
          <p:nvPr/>
        </p:nvSpPr>
        <p:spPr>
          <a:xfrm>
            <a:off x="2792315" y="1249778"/>
            <a:ext cx="15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三类难点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628E6B-B141-273D-59F5-44BF7E5FAA11}"/>
              </a:ext>
            </a:extLst>
          </p:cNvPr>
          <p:cNvSpPr txBox="1"/>
          <p:nvPr/>
        </p:nvSpPr>
        <p:spPr>
          <a:xfrm>
            <a:off x="8043765" y="1944481"/>
            <a:ext cx="15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两类方法</a:t>
            </a:r>
          </a:p>
        </p:txBody>
      </p:sp>
    </p:spTree>
    <p:extLst>
      <p:ext uri="{BB962C8B-B14F-4D97-AF65-F5344CB8AC3E}">
        <p14:creationId xmlns:p14="http://schemas.microsoft.com/office/powerpoint/2010/main" val="54310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0CB65E2-E8D1-4AE8-A10B-B628E5E43B17}"/>
              </a:ext>
            </a:extLst>
          </p:cNvPr>
          <p:cNvSpPr>
            <a:spLocks/>
          </p:cNvSpPr>
          <p:nvPr/>
        </p:nvSpPr>
        <p:spPr bwMode="auto">
          <a:xfrm flipH="1">
            <a:off x="-6931687" y="2750997"/>
            <a:ext cx="7561944" cy="6860734"/>
          </a:xfrm>
          <a:custGeom>
            <a:avLst/>
            <a:gdLst>
              <a:gd name="T0" fmla="*/ 28 w 2746"/>
              <a:gd name="T1" fmla="*/ 2169 h 2169"/>
              <a:gd name="T2" fmla="*/ 8 w 2746"/>
              <a:gd name="T3" fmla="*/ 1758 h 2169"/>
              <a:gd name="T4" fmla="*/ 281 w 2746"/>
              <a:gd name="T5" fmla="*/ 1360 h 2169"/>
              <a:gd name="T6" fmla="*/ 289 w 2746"/>
              <a:gd name="T7" fmla="*/ 1357 h 2169"/>
              <a:gd name="T8" fmla="*/ 572 w 2746"/>
              <a:gd name="T9" fmla="*/ 946 h 2169"/>
              <a:gd name="T10" fmla="*/ 559 w 2746"/>
              <a:gd name="T11" fmla="*/ 693 h 2169"/>
              <a:gd name="T12" fmla="*/ 559 w 2746"/>
              <a:gd name="T13" fmla="*/ 683 h 2169"/>
              <a:gd name="T14" fmla="*/ 1051 w 2746"/>
              <a:gd name="T15" fmla="*/ 283 h 2169"/>
              <a:gd name="T16" fmla="*/ 1628 w 2746"/>
              <a:gd name="T17" fmla="*/ 409 h 2169"/>
              <a:gd name="T18" fmla="*/ 2045 w 2746"/>
              <a:gd name="T19" fmla="*/ 247 h 2169"/>
              <a:gd name="T20" fmla="*/ 2099 w 2746"/>
              <a:gd name="T21" fmla="*/ 171 h 2169"/>
              <a:gd name="T22" fmla="*/ 2430 w 2746"/>
              <a:gd name="T23" fmla="*/ 0 h 2169"/>
              <a:gd name="T24" fmla="*/ 2746 w 2746"/>
              <a:gd name="T25" fmla="*/ 0 h 2169"/>
              <a:gd name="T26" fmla="*/ 2746 w 2746"/>
              <a:gd name="T27" fmla="*/ 2169 h 2169"/>
              <a:gd name="T28" fmla="*/ 28 w 2746"/>
              <a:gd name="T29" fmla="*/ 2169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46" h="2169">
                <a:moveTo>
                  <a:pt x="28" y="2169"/>
                </a:moveTo>
                <a:cubicBezTo>
                  <a:pt x="8" y="1758"/>
                  <a:pt x="8" y="1758"/>
                  <a:pt x="8" y="1758"/>
                </a:cubicBezTo>
                <a:cubicBezTo>
                  <a:pt x="0" y="1579"/>
                  <a:pt x="112" y="1417"/>
                  <a:pt x="281" y="1360"/>
                </a:cubicBezTo>
                <a:cubicBezTo>
                  <a:pt x="289" y="1357"/>
                  <a:pt x="289" y="1357"/>
                  <a:pt x="289" y="1357"/>
                </a:cubicBezTo>
                <a:cubicBezTo>
                  <a:pt x="465" y="1299"/>
                  <a:pt x="580" y="1131"/>
                  <a:pt x="572" y="946"/>
                </a:cubicBezTo>
                <a:cubicBezTo>
                  <a:pt x="565" y="816"/>
                  <a:pt x="559" y="693"/>
                  <a:pt x="559" y="693"/>
                </a:cubicBezTo>
                <a:cubicBezTo>
                  <a:pt x="559" y="690"/>
                  <a:pt x="559" y="686"/>
                  <a:pt x="559" y="683"/>
                </a:cubicBezTo>
                <a:cubicBezTo>
                  <a:pt x="553" y="422"/>
                  <a:pt x="797" y="227"/>
                  <a:pt x="1051" y="283"/>
                </a:cubicBezTo>
                <a:cubicBezTo>
                  <a:pt x="1628" y="409"/>
                  <a:pt x="1628" y="409"/>
                  <a:pt x="1628" y="409"/>
                </a:cubicBezTo>
                <a:cubicBezTo>
                  <a:pt x="1787" y="444"/>
                  <a:pt x="1951" y="380"/>
                  <a:pt x="2045" y="247"/>
                </a:cubicBezTo>
                <a:cubicBezTo>
                  <a:pt x="2099" y="171"/>
                  <a:pt x="2099" y="171"/>
                  <a:pt x="2099" y="171"/>
                </a:cubicBezTo>
                <a:cubicBezTo>
                  <a:pt x="2175" y="64"/>
                  <a:pt x="2299" y="0"/>
                  <a:pt x="2430" y="0"/>
                </a:cubicBezTo>
                <a:cubicBezTo>
                  <a:pt x="2746" y="0"/>
                  <a:pt x="2746" y="0"/>
                  <a:pt x="2746" y="0"/>
                </a:cubicBezTo>
                <a:cubicBezTo>
                  <a:pt x="2746" y="2169"/>
                  <a:pt x="2746" y="2169"/>
                  <a:pt x="2746" y="2169"/>
                </a:cubicBezTo>
                <a:lnTo>
                  <a:pt x="28" y="21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94141D-02FF-9A80-FE60-B682282AC6F4}"/>
              </a:ext>
            </a:extLst>
          </p:cNvPr>
          <p:cNvGrpSpPr/>
          <p:nvPr/>
        </p:nvGrpSpPr>
        <p:grpSpPr>
          <a:xfrm>
            <a:off x="11696598" y="7711286"/>
            <a:ext cx="4807812" cy="3328285"/>
            <a:chOff x="11696598" y="7711286"/>
            <a:chExt cx="4807812" cy="332828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F9C78F1-3607-8A96-70B8-0BCFF58C1CD4}"/>
                </a:ext>
              </a:extLst>
            </p:cNvPr>
            <p:cNvGrpSpPr/>
            <p:nvPr/>
          </p:nvGrpSpPr>
          <p:grpSpPr>
            <a:xfrm>
              <a:off x="11696598" y="8606300"/>
              <a:ext cx="4801462" cy="2433271"/>
              <a:chOff x="11460497" y="6821967"/>
              <a:chExt cx="4801462" cy="2433271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BF8D18-7453-EDBA-3AE8-410922AED8D0}"/>
                  </a:ext>
                </a:extLst>
              </p:cNvPr>
              <p:cNvSpPr txBox="1"/>
              <p:nvPr/>
            </p:nvSpPr>
            <p:spPr>
              <a:xfrm>
                <a:off x="11460497" y="6866705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1"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55D63F7-D2E4-747E-4964-0C3F0AC8A56B}"/>
                  </a:ext>
                </a:extLst>
              </p:cNvPr>
              <p:cNvSpPr/>
              <p:nvPr/>
            </p:nvSpPr>
            <p:spPr>
              <a:xfrm>
                <a:off x="12120537" y="6821967"/>
                <a:ext cx="4141422" cy="4951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/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实验具体内容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C82A3A5-200C-1190-380F-DD3292DB22CF}"/>
                  </a:ext>
                </a:extLst>
              </p:cNvPr>
              <p:cNvSpPr/>
              <p:nvPr/>
            </p:nvSpPr>
            <p:spPr>
              <a:xfrm>
                <a:off x="12120536" y="7322749"/>
                <a:ext cx="4141422" cy="19324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通用异常检测方法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PromptAD</a:t>
                </a:r>
                <a:endParaRPr kumimoji="1"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MuSc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目标检测方法</a:t>
                </a:r>
                <a:endPara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YOLOv10</a:t>
                </a: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289320-9E11-5A9F-3DEC-E1FDFB706D00}"/>
                </a:ext>
              </a:extLst>
            </p:cNvPr>
            <p:cNvSpPr txBox="1"/>
            <p:nvPr/>
          </p:nvSpPr>
          <p:spPr>
            <a:xfrm>
              <a:off x="11696598" y="7711286"/>
              <a:ext cx="480781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40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项目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内容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标题 4">
            <a:extLst>
              <a:ext uri="{FF2B5EF4-FFF2-40B4-BE49-F238E27FC236}">
                <a16:creationId xmlns:a16="http://schemas.microsoft.com/office/drawing/2014/main" id="{8FE2A90E-8D23-F39B-25C1-88D7DEA1D6E6}"/>
              </a:ext>
            </a:extLst>
          </p:cNvPr>
          <p:cNvSpPr txBox="1">
            <a:spLocks/>
          </p:cNvSpPr>
          <p:nvPr/>
        </p:nvSpPr>
        <p:spPr>
          <a:xfrm>
            <a:off x="660399" y="564464"/>
            <a:ext cx="5370779" cy="107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项目内容及难点</a:t>
            </a:r>
            <a:endParaRPr lang="en-US" dirty="0"/>
          </a:p>
        </p:txBody>
      </p:sp>
      <p:sp>
        <p:nvSpPr>
          <p:cNvPr id="16" name="iṩḷiḋe">
            <a:extLst>
              <a:ext uri="{FF2B5EF4-FFF2-40B4-BE49-F238E27FC236}">
                <a16:creationId xmlns:a16="http://schemas.microsoft.com/office/drawing/2014/main" id="{451394E7-011F-5893-7418-396F6CE8AAF5}"/>
              </a:ext>
            </a:extLst>
          </p:cNvPr>
          <p:cNvSpPr/>
          <p:nvPr/>
        </p:nvSpPr>
        <p:spPr>
          <a:xfrm>
            <a:off x="-9528399" y="3683364"/>
            <a:ext cx="5778500" cy="867624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en-GB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i$ḻiďe">
            <a:extLst>
              <a:ext uri="{FF2B5EF4-FFF2-40B4-BE49-F238E27FC236}">
                <a16:creationId xmlns:a16="http://schemas.microsoft.com/office/drawing/2014/main" id="{72D23480-163A-BDFD-0F28-B3CC2E88795E}"/>
              </a:ext>
            </a:extLst>
          </p:cNvPr>
          <p:cNvSpPr txBox="1"/>
          <p:nvPr/>
        </p:nvSpPr>
        <p:spPr>
          <a:xfrm>
            <a:off x="-8799056" y="4148616"/>
            <a:ext cx="397691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缺陷异常区域小、分析难度大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iŝľíďê">
            <a:extLst>
              <a:ext uri="{FF2B5EF4-FFF2-40B4-BE49-F238E27FC236}">
                <a16:creationId xmlns:a16="http://schemas.microsoft.com/office/drawing/2014/main" id="{A985725E-B982-4ACF-88C4-76B4C04CFB3E}"/>
              </a:ext>
            </a:extLst>
          </p:cNvPr>
          <p:cNvSpPr txBox="1"/>
          <p:nvPr/>
        </p:nvSpPr>
        <p:spPr>
          <a:xfrm>
            <a:off x="-8798279" y="3832491"/>
            <a:ext cx="441146" cy="31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en-GB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îṧļiḋê">
            <a:extLst>
              <a:ext uri="{FF2B5EF4-FFF2-40B4-BE49-F238E27FC236}">
                <a16:creationId xmlns:a16="http://schemas.microsoft.com/office/drawing/2014/main" id="{806F008B-B814-A392-96D1-63F8084A6F60}"/>
              </a:ext>
            </a:extLst>
          </p:cNvPr>
          <p:cNvGrpSpPr/>
          <p:nvPr/>
        </p:nvGrpSpPr>
        <p:grpSpPr>
          <a:xfrm>
            <a:off x="-8872635" y="8890093"/>
            <a:ext cx="5778500" cy="867624"/>
            <a:chOff x="660400" y="1130300"/>
            <a:chExt cx="5778500" cy="1005905"/>
          </a:xfrm>
        </p:grpSpPr>
        <p:sp>
          <p:nvSpPr>
            <p:cNvPr id="32" name="îṡḻîḍé">
              <a:extLst>
                <a:ext uri="{FF2B5EF4-FFF2-40B4-BE49-F238E27FC236}">
                  <a16:creationId xmlns:a16="http://schemas.microsoft.com/office/drawing/2014/main" id="{68F06038-7BCD-5F52-9993-DBE6F37A70C0}"/>
                </a:ext>
              </a:extLst>
            </p:cNvPr>
            <p:cNvSpPr/>
            <p:nvPr/>
          </p:nvSpPr>
          <p:spPr>
            <a:xfrm>
              <a:off x="660400" y="1130300"/>
              <a:ext cx="5778500" cy="1005905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3" name="ïṥļîďé">
              <a:extLst>
                <a:ext uri="{FF2B5EF4-FFF2-40B4-BE49-F238E27FC236}">
                  <a16:creationId xmlns:a16="http://schemas.microsoft.com/office/drawing/2014/main" id="{165C7E5B-AD99-CBF4-EC5B-EEBCEA20272E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34" name="ïŝḻïḓè">
                <a:extLst>
                  <a:ext uri="{FF2B5EF4-FFF2-40B4-BE49-F238E27FC236}">
                    <a16:creationId xmlns:a16="http://schemas.microsoft.com/office/drawing/2014/main" id="{1EF8DBB5-C94C-31C7-4CA2-4BC192E8006B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训练样本少、数据增强需求大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ṣḷïḑê">
                <a:extLst>
                  <a:ext uri="{FF2B5EF4-FFF2-40B4-BE49-F238E27FC236}">
                    <a16:creationId xmlns:a16="http://schemas.microsoft.com/office/drawing/2014/main" id="{07FEE937-4F78-6F0D-FCF2-E89D9639F725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877163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少样本</a:t>
                </a:r>
              </a:p>
            </p:txBody>
          </p:sp>
          <p:sp>
            <p:nvSpPr>
              <p:cNvPr id="36" name="îŝľiḍê">
                <a:extLst>
                  <a:ext uri="{FF2B5EF4-FFF2-40B4-BE49-F238E27FC236}">
                    <a16:creationId xmlns:a16="http://schemas.microsoft.com/office/drawing/2014/main" id="{2D9278C7-2CE3-4AA1-4A78-6E76B9098168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îṩľïḋé">
            <a:extLst>
              <a:ext uri="{FF2B5EF4-FFF2-40B4-BE49-F238E27FC236}">
                <a16:creationId xmlns:a16="http://schemas.microsoft.com/office/drawing/2014/main" id="{79ACCC9B-C558-A588-82C1-C65EC5BB69B4}"/>
              </a:ext>
            </a:extLst>
          </p:cNvPr>
          <p:cNvGrpSpPr/>
          <p:nvPr/>
        </p:nvGrpSpPr>
        <p:grpSpPr>
          <a:xfrm>
            <a:off x="-3355853" y="15044068"/>
            <a:ext cx="5778500" cy="867624"/>
            <a:chOff x="660400" y="1130300"/>
            <a:chExt cx="5778500" cy="1005905"/>
          </a:xfrm>
        </p:grpSpPr>
        <p:sp>
          <p:nvSpPr>
            <p:cNvPr id="38" name="ïṩľiḋê">
              <a:extLst>
                <a:ext uri="{FF2B5EF4-FFF2-40B4-BE49-F238E27FC236}">
                  <a16:creationId xmlns:a16="http://schemas.microsoft.com/office/drawing/2014/main" id="{885E2F63-5B8F-EF5C-15A3-25CF1AE89A93}"/>
                </a:ext>
              </a:extLst>
            </p:cNvPr>
            <p:cNvSpPr/>
            <p:nvPr/>
          </p:nvSpPr>
          <p:spPr>
            <a:xfrm>
              <a:off x="660400" y="1130300"/>
              <a:ext cx="5778500" cy="1005905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9" name="iSḷiḍé">
              <a:extLst>
                <a:ext uri="{FF2B5EF4-FFF2-40B4-BE49-F238E27FC236}">
                  <a16:creationId xmlns:a16="http://schemas.microsoft.com/office/drawing/2014/main" id="{CD792BC0-FE18-118C-1786-CA21F9CADC8A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40" name="iŝľíḋè">
                <a:extLst>
                  <a:ext uri="{FF2B5EF4-FFF2-40B4-BE49-F238E27FC236}">
                    <a16:creationId xmlns:a16="http://schemas.microsoft.com/office/drawing/2014/main" id="{409A6436-AFCA-5E74-64D3-B1352EA73FE3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部署到华为赛题平台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i$ļiḍè">
                <a:extLst>
                  <a:ext uri="{FF2B5EF4-FFF2-40B4-BE49-F238E27FC236}">
                    <a16:creationId xmlns:a16="http://schemas.microsoft.com/office/drawing/2014/main" id="{9F26E152-DB37-60D9-6399-E221B7B46FE4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110799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华为部署</a:t>
                </a:r>
              </a:p>
            </p:txBody>
          </p:sp>
          <p:sp>
            <p:nvSpPr>
              <p:cNvPr id="42" name="îŝľídê">
                <a:extLst>
                  <a:ext uri="{FF2B5EF4-FFF2-40B4-BE49-F238E27FC236}">
                    <a16:creationId xmlns:a16="http://schemas.microsoft.com/office/drawing/2014/main" id="{92DD88D9-9565-17B2-FEF9-C7AB0E725507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</a:t>
                </a:r>
                <a:r>
                  <a:rPr lang="en-US" altLang="zh-CN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3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isľïďè">
            <a:extLst>
              <a:ext uri="{FF2B5EF4-FFF2-40B4-BE49-F238E27FC236}">
                <a16:creationId xmlns:a16="http://schemas.microsoft.com/office/drawing/2014/main" id="{022EA222-463D-5A33-E3AB-018C78B20930}"/>
              </a:ext>
            </a:extLst>
          </p:cNvPr>
          <p:cNvGrpSpPr/>
          <p:nvPr/>
        </p:nvGrpSpPr>
        <p:grpSpPr>
          <a:xfrm>
            <a:off x="16456188" y="5422505"/>
            <a:ext cx="5778500" cy="867624"/>
            <a:chOff x="317500" y="1130300"/>
            <a:chExt cx="5778500" cy="1005905"/>
          </a:xfrm>
        </p:grpSpPr>
        <p:sp>
          <p:nvSpPr>
            <p:cNvPr id="44" name="íŝ1iḋe">
              <a:extLst>
                <a:ext uri="{FF2B5EF4-FFF2-40B4-BE49-F238E27FC236}">
                  <a16:creationId xmlns:a16="http://schemas.microsoft.com/office/drawing/2014/main" id="{6DEC4B2D-DB6F-E133-AF87-129D0B98AAF9}"/>
                </a:ext>
              </a:extLst>
            </p:cNvPr>
            <p:cNvSpPr/>
            <p:nvPr/>
          </p:nvSpPr>
          <p:spPr>
            <a:xfrm>
              <a:off x="317500" y="1130300"/>
              <a:ext cx="5778500" cy="1005905"/>
            </a:xfrm>
            <a:prstGeom prst="rect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5" name="ïṡľîḍé">
              <a:extLst>
                <a:ext uri="{FF2B5EF4-FFF2-40B4-BE49-F238E27FC236}">
                  <a16:creationId xmlns:a16="http://schemas.microsoft.com/office/drawing/2014/main" id="{47C07FDA-B7E9-B2BD-94B7-44F0D7B4F5BF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46" name="ïṡļîdê">
                <a:extLst>
                  <a:ext uri="{FF2B5EF4-FFF2-40B4-BE49-F238E27FC236}">
                    <a16:creationId xmlns:a16="http://schemas.microsoft.com/office/drawing/2014/main" id="{40E95586-2236-A8CF-DA07-0BC957BCB238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PromptAD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MuSc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方法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.</a:t>
                </a:r>
              </a:p>
            </p:txBody>
          </p:sp>
          <p:sp>
            <p:nvSpPr>
              <p:cNvPr id="47" name="îSḻíḑe">
                <a:extLst>
                  <a:ext uri="{FF2B5EF4-FFF2-40B4-BE49-F238E27FC236}">
                    <a16:creationId xmlns:a16="http://schemas.microsoft.com/office/drawing/2014/main" id="{725504D0-56D2-713D-DF6A-67C821A57753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2031325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通用异常检测方法</a:t>
                </a:r>
              </a:p>
            </p:txBody>
          </p:sp>
          <p:sp>
            <p:nvSpPr>
              <p:cNvPr id="48" name="i$ľîďê">
                <a:extLst>
                  <a:ext uri="{FF2B5EF4-FFF2-40B4-BE49-F238E27FC236}">
                    <a16:creationId xmlns:a16="http://schemas.microsoft.com/office/drawing/2014/main" id="{2CB53F2D-D795-CDA7-B660-A6ACA72F79FD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íṩļîdé">
            <a:extLst>
              <a:ext uri="{FF2B5EF4-FFF2-40B4-BE49-F238E27FC236}">
                <a16:creationId xmlns:a16="http://schemas.microsoft.com/office/drawing/2014/main" id="{3175083D-AF05-9285-C215-240C1F02F65B}"/>
              </a:ext>
            </a:extLst>
          </p:cNvPr>
          <p:cNvGrpSpPr/>
          <p:nvPr/>
        </p:nvGrpSpPr>
        <p:grpSpPr>
          <a:xfrm>
            <a:off x="11455253" y="11716668"/>
            <a:ext cx="5778500" cy="867624"/>
            <a:chOff x="317500" y="1130300"/>
            <a:chExt cx="5778500" cy="1005905"/>
          </a:xfrm>
        </p:grpSpPr>
        <p:sp>
          <p:nvSpPr>
            <p:cNvPr id="50" name="iṣḷîḓé">
              <a:extLst>
                <a:ext uri="{FF2B5EF4-FFF2-40B4-BE49-F238E27FC236}">
                  <a16:creationId xmlns:a16="http://schemas.microsoft.com/office/drawing/2014/main" id="{DA76EA86-237B-3661-014B-8ED84C9ADE72}"/>
                </a:ext>
              </a:extLst>
            </p:cNvPr>
            <p:cNvSpPr/>
            <p:nvPr/>
          </p:nvSpPr>
          <p:spPr>
            <a:xfrm>
              <a:off x="317500" y="1130300"/>
              <a:ext cx="5778500" cy="1005905"/>
            </a:xfrm>
            <a:prstGeom prst="rect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en-GB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1" name="îśļîḍê">
              <a:extLst>
                <a:ext uri="{FF2B5EF4-FFF2-40B4-BE49-F238E27FC236}">
                  <a16:creationId xmlns:a16="http://schemas.microsoft.com/office/drawing/2014/main" id="{8F1C3DA5-0B45-3397-63C6-93D24E2D7FE7}"/>
                </a:ext>
              </a:extLst>
            </p:cNvPr>
            <p:cNvGrpSpPr/>
            <p:nvPr/>
          </p:nvGrpSpPr>
          <p:grpSpPr>
            <a:xfrm>
              <a:off x="1389743" y="1303195"/>
              <a:ext cx="3976914" cy="706910"/>
              <a:chOff x="1179286" y="2819681"/>
              <a:chExt cx="3976914" cy="706910"/>
            </a:xfrm>
          </p:grpSpPr>
          <p:sp>
            <p:nvSpPr>
              <p:cNvPr id="52" name="işḷîdê">
                <a:extLst>
                  <a:ext uri="{FF2B5EF4-FFF2-40B4-BE49-F238E27FC236}">
                    <a16:creationId xmlns:a16="http://schemas.microsoft.com/office/drawing/2014/main" id="{DFB52BE4-140C-0C73-4DCD-369D953F40F3}"/>
                  </a:ext>
                </a:extLst>
              </p:cNvPr>
              <p:cNvSpPr txBox="1"/>
              <p:nvPr/>
            </p:nvSpPr>
            <p:spPr>
              <a:xfrm>
                <a:off x="1179286" y="3186189"/>
                <a:ext cx="3976914" cy="34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YOLOv10</a:t>
                </a: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模型</a:t>
                </a: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ïṡ1ídè">
                <a:extLst>
                  <a:ext uri="{FF2B5EF4-FFF2-40B4-BE49-F238E27FC236}">
                    <a16:creationId xmlns:a16="http://schemas.microsoft.com/office/drawing/2014/main" id="{9477FE30-90FA-0C90-9444-D4CD14BB6ECE}"/>
                  </a:ext>
                </a:extLst>
              </p:cNvPr>
              <p:cNvSpPr txBox="1"/>
              <p:nvPr/>
            </p:nvSpPr>
            <p:spPr>
              <a:xfrm>
                <a:off x="1621209" y="2819681"/>
                <a:ext cx="1569660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目标检测方法</a:t>
                </a:r>
              </a:p>
            </p:txBody>
          </p:sp>
          <p:sp>
            <p:nvSpPr>
              <p:cNvPr id="54" name="iṡḻïḋê">
                <a:extLst>
                  <a:ext uri="{FF2B5EF4-FFF2-40B4-BE49-F238E27FC236}">
                    <a16:creationId xmlns:a16="http://schemas.microsoft.com/office/drawing/2014/main" id="{10EC0189-465F-1AF5-2275-050181D41A96}"/>
                  </a:ext>
                </a:extLst>
              </p:cNvPr>
              <p:cNvSpPr txBox="1"/>
              <p:nvPr/>
            </p:nvSpPr>
            <p:spPr>
              <a:xfrm>
                <a:off x="1180063" y="2819681"/>
                <a:ext cx="441146" cy="42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lang="en-GB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E31A0213-ECE4-51A3-B49D-CFAF4AD7A6A2}"/>
              </a:ext>
            </a:extLst>
          </p:cNvPr>
          <p:cNvSpPr txBox="1"/>
          <p:nvPr/>
        </p:nvSpPr>
        <p:spPr>
          <a:xfrm>
            <a:off x="17749781" y="2232189"/>
            <a:ext cx="15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两类方法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5A349D5-3D5A-B8BD-6BAF-3EF23E6187CC}"/>
              </a:ext>
            </a:extLst>
          </p:cNvPr>
          <p:cNvSpPr txBox="1"/>
          <p:nvPr/>
        </p:nvSpPr>
        <p:spPr>
          <a:xfrm>
            <a:off x="-6154835" y="1412831"/>
            <a:ext cx="151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三类难点</a:t>
            </a:r>
          </a:p>
        </p:txBody>
      </p:sp>
      <p:sp>
        <p:nvSpPr>
          <p:cNvPr id="2" name="îṥļide">
            <a:extLst>
              <a:ext uri="{FF2B5EF4-FFF2-40B4-BE49-F238E27FC236}">
                <a16:creationId xmlns:a16="http://schemas.microsoft.com/office/drawing/2014/main" id="{D6762C6C-BB80-8676-4F9A-D3A4706DB530}"/>
              </a:ext>
            </a:extLst>
          </p:cNvPr>
          <p:cNvSpPr txBox="1"/>
          <p:nvPr/>
        </p:nvSpPr>
        <p:spPr>
          <a:xfrm>
            <a:off x="4143066" y="2670626"/>
            <a:ext cx="7452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像素级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8807F38-FD22-1C0E-477B-9CAA44211663}"/>
              </a:ext>
            </a:extLst>
          </p:cNvPr>
          <p:cNvSpPr/>
          <p:nvPr/>
        </p:nvSpPr>
        <p:spPr>
          <a:xfrm>
            <a:off x="349101" y="8606300"/>
            <a:ext cx="6426097" cy="2747659"/>
          </a:xfrm>
          <a:prstGeom prst="roundRect">
            <a:avLst>
              <a:gd name="adj" fmla="val 583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709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DIAGRAM" val="#63536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5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5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5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5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5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58;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173FA"/>
      </a:accent1>
      <a:accent2>
        <a:srgbClr val="FF8F38"/>
      </a:accent2>
      <a:accent3>
        <a:srgbClr val="389EFF"/>
      </a:accent3>
      <a:accent4>
        <a:srgbClr val="0F92E5"/>
      </a:accent4>
      <a:accent5>
        <a:srgbClr val="FF7C49"/>
      </a:accent5>
      <a:accent6>
        <a:srgbClr val="B97052"/>
      </a:accent6>
      <a:hlink>
        <a:srgbClr val="F84D4D"/>
      </a:hlink>
      <a:folHlink>
        <a:srgbClr val="979797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1582</Words>
  <Application>Microsoft Office PowerPoint</Application>
  <PresentationFormat>宽屏</PresentationFormat>
  <Paragraphs>318</Paragraphs>
  <Slides>24</Slides>
  <Notes>15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华文中宋</vt:lpstr>
      <vt:lpstr>Arial</vt:lpstr>
      <vt:lpstr>Designed by OfficePLUS</vt:lpstr>
      <vt:lpstr>质眸</vt:lpstr>
      <vt:lpstr>PowerPoint 演示文稿</vt:lpstr>
      <vt:lpstr>项目背景</vt:lpstr>
      <vt:lpstr>PowerPoint 演示文稿</vt:lpstr>
      <vt:lpstr>PowerPoint 演示文稿</vt:lpstr>
      <vt:lpstr>项目内容及难点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所遇问题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探索过程</vt:lpstr>
      <vt:lpstr>PowerPoint 演示文稿</vt:lpstr>
      <vt:lpstr>项目成果</vt:lpstr>
      <vt:lpstr>项目成果</vt:lpstr>
      <vt:lpstr>后续工作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lewen yan</cp:lastModifiedBy>
  <cp:revision>17</cp:revision>
  <cp:lastPrinted>2024-02-04T16:00:00Z</cp:lastPrinted>
  <dcterms:created xsi:type="dcterms:W3CDTF">2024-02-04T16:00:00Z</dcterms:created>
  <dcterms:modified xsi:type="dcterms:W3CDTF">2024-07-04T07:03:56Z</dcterms:modified>
</cp:coreProperties>
</file>